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Lst>
  <p:sldSz cy="10058400" cx="7315200"/>
  <p:notesSz cx="6858000" cy="9144000"/>
  <p:embeddedFontLst>
    <p:embeddedFont>
      <p:font typeface="Playfair Display"/>
      <p:regular r:id="rId20"/>
      <p:bold r:id="rId21"/>
      <p:italic r:id="rId22"/>
      <p:boldItalic r:id="rId23"/>
    </p:embeddedFont>
    <p:embeddedFont>
      <p:font typeface="Montserrat"/>
      <p:regular r:id="rId24"/>
      <p:bold r:id="rId25"/>
      <p:italic r:id="rId26"/>
      <p:boldItalic r:id="rId27"/>
    </p:embeddedFont>
    <p:embeddedFont>
      <p:font typeface="Montserrat ExtraBold"/>
      <p:bold r:id="rId28"/>
      <p:boldItalic r:id="rId29"/>
    </p:embeddedFont>
    <p:embeddedFont>
      <p:font typeface="Century Gothic"/>
      <p:regular r:id="rId30"/>
      <p:bold r:id="rId31"/>
      <p:italic r:id="rId32"/>
      <p:boldItalic r:id="rId3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168">
          <p15:clr>
            <a:srgbClr val="A4A3A4"/>
          </p15:clr>
        </p15:guide>
        <p15:guide id="2" pos="230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53E4F088-5398-4DFB-8824-8B4868DCA2C2}">
  <a:tblStyle styleId="{53E4F088-5398-4DFB-8824-8B4868DCA2C2}"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168" orient="horz"/>
        <p:guide pos="2304"/>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PlayfairDisplay-regular.fntdata"/><Relationship Id="rId22" Type="http://schemas.openxmlformats.org/officeDocument/2006/relationships/font" Target="fonts/PlayfairDisplay-italic.fntdata"/><Relationship Id="rId21" Type="http://schemas.openxmlformats.org/officeDocument/2006/relationships/font" Target="fonts/PlayfairDisplay-bold.fntdata"/><Relationship Id="rId24" Type="http://schemas.openxmlformats.org/officeDocument/2006/relationships/font" Target="fonts/Montserrat-regular.fntdata"/><Relationship Id="rId23" Type="http://schemas.openxmlformats.org/officeDocument/2006/relationships/font" Target="fonts/PlayfairDisplay-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Montserrat-italic.fntdata"/><Relationship Id="rId25" Type="http://schemas.openxmlformats.org/officeDocument/2006/relationships/font" Target="fonts/Montserrat-bold.fntdata"/><Relationship Id="rId28" Type="http://schemas.openxmlformats.org/officeDocument/2006/relationships/font" Target="fonts/MontserratExtraBold-bold.fntdata"/><Relationship Id="rId27" Type="http://schemas.openxmlformats.org/officeDocument/2006/relationships/font" Target="fonts/Montserrat-boldItalic.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MontserratExtraBold-boldItalic.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CenturyGothic-bold.fntdata"/><Relationship Id="rId30" Type="http://schemas.openxmlformats.org/officeDocument/2006/relationships/font" Target="fonts/CenturyGothic-regular.fntdata"/><Relationship Id="rId11" Type="http://schemas.openxmlformats.org/officeDocument/2006/relationships/slide" Target="slides/slide5.xml"/><Relationship Id="rId33" Type="http://schemas.openxmlformats.org/officeDocument/2006/relationships/font" Target="fonts/CenturyGothic-boldItalic.fntdata"/><Relationship Id="rId10" Type="http://schemas.openxmlformats.org/officeDocument/2006/relationships/slide" Target="slides/slide4.xml"/><Relationship Id="rId32" Type="http://schemas.openxmlformats.org/officeDocument/2006/relationships/font" Target="fonts/CenturyGothic-italic.fntdata"/><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182413" y="685800"/>
            <a:ext cx="24939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24b759283ef_0_0:notes"/>
          <p:cNvSpPr/>
          <p:nvPr>
            <p:ph idx="2" type="sldImg"/>
          </p:nvPr>
        </p:nvSpPr>
        <p:spPr>
          <a:xfrm>
            <a:off x="2182413" y="685800"/>
            <a:ext cx="24939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24b759283e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13d233363c0_0_63:notes"/>
          <p:cNvSpPr/>
          <p:nvPr>
            <p:ph idx="2" type="sldImg"/>
          </p:nvPr>
        </p:nvSpPr>
        <p:spPr>
          <a:xfrm>
            <a:off x="2182413" y="685800"/>
            <a:ext cx="24939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13d233363c0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13d233363c0_0_69:notes"/>
          <p:cNvSpPr/>
          <p:nvPr>
            <p:ph idx="2" type="sldImg"/>
          </p:nvPr>
        </p:nvSpPr>
        <p:spPr>
          <a:xfrm>
            <a:off x="2182413" y="685800"/>
            <a:ext cx="24939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13d233363c0_0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27125a4609c_0_8:notes"/>
          <p:cNvSpPr/>
          <p:nvPr>
            <p:ph idx="2" type="sldImg"/>
          </p:nvPr>
        </p:nvSpPr>
        <p:spPr>
          <a:xfrm>
            <a:off x="2182413" y="685800"/>
            <a:ext cx="2493900" cy="34290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27125a4609c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27125a4609c_0_0:notes"/>
          <p:cNvSpPr/>
          <p:nvPr>
            <p:ph idx="2" type="sldImg"/>
          </p:nvPr>
        </p:nvSpPr>
        <p:spPr>
          <a:xfrm>
            <a:off x="2182413" y="685800"/>
            <a:ext cx="24939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27125a4609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geb392ccfb9_0_5:notes"/>
          <p:cNvSpPr/>
          <p:nvPr>
            <p:ph idx="2" type="sldImg"/>
          </p:nvPr>
        </p:nvSpPr>
        <p:spPr>
          <a:xfrm>
            <a:off x="2182413" y="685800"/>
            <a:ext cx="24939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geb392ccfb9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2705079c4d8_0_2:notes"/>
          <p:cNvSpPr/>
          <p:nvPr>
            <p:ph idx="2" type="sldImg"/>
          </p:nvPr>
        </p:nvSpPr>
        <p:spPr>
          <a:xfrm>
            <a:off x="2182413" y="685800"/>
            <a:ext cx="24939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2705079c4d8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27125a4609c_0_33:notes"/>
          <p:cNvSpPr/>
          <p:nvPr>
            <p:ph idx="2" type="sldImg"/>
          </p:nvPr>
        </p:nvSpPr>
        <p:spPr>
          <a:xfrm>
            <a:off x="2182413" y="685800"/>
            <a:ext cx="24939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27125a4609c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27125a4609c_0_41:notes"/>
          <p:cNvSpPr/>
          <p:nvPr>
            <p:ph idx="2" type="sldImg"/>
          </p:nvPr>
        </p:nvSpPr>
        <p:spPr>
          <a:xfrm>
            <a:off x="2182413" y="685800"/>
            <a:ext cx="24939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27125a4609c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2705079c4d8_0_24:notes"/>
          <p:cNvSpPr/>
          <p:nvPr>
            <p:ph idx="2" type="sldImg"/>
          </p:nvPr>
        </p:nvSpPr>
        <p:spPr>
          <a:xfrm>
            <a:off x="2182413" y="685800"/>
            <a:ext cx="24939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2705079c4d8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eb392ccfb9_0_9:notes"/>
          <p:cNvSpPr/>
          <p:nvPr>
            <p:ph idx="2" type="sldImg"/>
          </p:nvPr>
        </p:nvSpPr>
        <p:spPr>
          <a:xfrm>
            <a:off x="2182413" y="685800"/>
            <a:ext cx="24939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eb392ccfb9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2705079c4d8_0_46:notes"/>
          <p:cNvSpPr/>
          <p:nvPr>
            <p:ph idx="2" type="sldImg"/>
          </p:nvPr>
        </p:nvSpPr>
        <p:spPr>
          <a:xfrm>
            <a:off x="2182413" y="685800"/>
            <a:ext cx="24939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2705079c4d8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13d233363c0_0_57:notes"/>
          <p:cNvSpPr/>
          <p:nvPr>
            <p:ph idx="2" type="sldImg"/>
          </p:nvPr>
        </p:nvSpPr>
        <p:spPr>
          <a:xfrm>
            <a:off x="2182413" y="685800"/>
            <a:ext cx="24939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13d233363c0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249367" y="1456058"/>
            <a:ext cx="6816600" cy="40140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249360" y="5542289"/>
            <a:ext cx="6816600" cy="1550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6777966" y="9119180"/>
            <a:ext cx="438900" cy="7698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249360" y="2163089"/>
            <a:ext cx="6816600" cy="38397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249360" y="6164351"/>
            <a:ext cx="6816600" cy="25437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6777966" y="9119180"/>
            <a:ext cx="438900" cy="7698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6777966" y="9119180"/>
            <a:ext cx="438900" cy="7698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249360" y="4206107"/>
            <a:ext cx="6816600" cy="16461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6777966" y="9119180"/>
            <a:ext cx="438900" cy="7698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249360" y="870271"/>
            <a:ext cx="6816600" cy="11199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249360" y="2253729"/>
            <a:ext cx="6816600" cy="66810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6777966" y="9119180"/>
            <a:ext cx="438900" cy="7698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249360" y="870271"/>
            <a:ext cx="6816600" cy="11199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249360" y="2253729"/>
            <a:ext cx="3199800" cy="66810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3865920" y="2253729"/>
            <a:ext cx="3199800" cy="66810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6777966" y="9119180"/>
            <a:ext cx="438900" cy="7698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249360" y="870271"/>
            <a:ext cx="6816600" cy="11199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6777966" y="9119180"/>
            <a:ext cx="438900" cy="7698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249360" y="1086507"/>
            <a:ext cx="2246400" cy="14778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249360" y="2717440"/>
            <a:ext cx="2246400" cy="62175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6777966" y="9119180"/>
            <a:ext cx="438900" cy="7698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392200" y="880293"/>
            <a:ext cx="5094300" cy="7999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6777966" y="9119180"/>
            <a:ext cx="438900" cy="7698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3657600" y="-244"/>
            <a:ext cx="3657600" cy="10058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12400" y="2411542"/>
            <a:ext cx="3236100" cy="28986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12400" y="5481569"/>
            <a:ext cx="3236100" cy="24153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3951600" y="1415969"/>
            <a:ext cx="3069600" cy="7226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6777966" y="9119180"/>
            <a:ext cx="438900" cy="7698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249360" y="8273124"/>
            <a:ext cx="4799100" cy="11832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6777966" y="9119180"/>
            <a:ext cx="438900" cy="7698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49360" y="870271"/>
            <a:ext cx="6816600" cy="11199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249360" y="2253729"/>
            <a:ext cx="6816600" cy="66810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6777966" y="9119180"/>
            <a:ext cx="438900" cy="7698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11" Type="http://schemas.openxmlformats.org/officeDocument/2006/relationships/hyperlink" Target="https://doi.org/10.1016/j.chb.2012.12.001" TargetMode="External"/><Relationship Id="rId10" Type="http://schemas.openxmlformats.org/officeDocument/2006/relationships/hyperlink" Target="https://doi.org/10.1037/emo0000403" TargetMode="External"/><Relationship Id="rId13" Type="http://schemas.openxmlformats.org/officeDocument/2006/relationships/hyperlink" Target="https://www.sturgeon.ab.ca/board/procedures/4626" TargetMode="External"/><Relationship Id="rId12" Type="http://schemas.openxmlformats.org/officeDocument/2006/relationships/hyperlink" Target="https://doi.org/10.1016/j.chb.2012.12.001" TargetMode="External"/><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5.jpg"/><Relationship Id="rId4" Type="http://schemas.openxmlformats.org/officeDocument/2006/relationships/hyperlink" Target="https://www.sturgeon.ab.ca/board/procedures/4626" TargetMode="External"/><Relationship Id="rId9" Type="http://schemas.openxmlformats.org/officeDocument/2006/relationships/hyperlink" Target="https://doi.org/10.1037/emo0000403" TargetMode="External"/><Relationship Id="rId14" Type="http://schemas.openxmlformats.org/officeDocument/2006/relationships/hyperlink" Target="https://www.sturgeon.ab.ca/board/procedures/4626" TargetMode="External"/><Relationship Id="rId5" Type="http://schemas.openxmlformats.org/officeDocument/2006/relationships/hyperlink" Target="https://www.gcu.edu/blog/gcu-experience/how-cellphones-affect-communication-skills" TargetMode="External"/><Relationship Id="rId6" Type="http://schemas.openxmlformats.org/officeDocument/2006/relationships/hyperlink" Target="https://www.gcu.edu/blog/gcu-experience/how-cellphones-affect-communication-skills" TargetMode="External"/><Relationship Id="rId7" Type="http://schemas.openxmlformats.org/officeDocument/2006/relationships/hyperlink" Target="https://doi.org/10.1016/j.chb.2014.10.053" TargetMode="External"/><Relationship Id="rId8" Type="http://schemas.openxmlformats.org/officeDocument/2006/relationships/hyperlink" Target="https://doi.org/10.1016/j.chb.2014.10.053"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5.jpg"/><Relationship Id="rId4" Type="http://schemas.openxmlformats.org/officeDocument/2006/relationships/hyperlink" Target="https://drive.google.com/file/d/19vLwfbBkSNfDl29bTfg_gnrXq9ItAAqy/view?usp=sharing" TargetMode="External"/><Relationship Id="rId5" Type="http://schemas.openxmlformats.org/officeDocument/2006/relationships/image" Target="../media/image9.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5.jpg"/><Relationship Id="rId4" Type="http://schemas.openxmlformats.org/officeDocument/2006/relationships/hyperlink" Target="https://www.sturgeon.ab.ca/board/procedures/4526" TargetMode="External"/><Relationship Id="rId5" Type="http://schemas.openxmlformats.org/officeDocument/2006/relationships/hyperlink" Target="https://www.alberta.ca/education-guide-education-act.aspx#jumplinks-16" TargetMode="External"/><Relationship Id="rId6"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5.jpg"/><Relationship Id="rId4" Type="http://schemas.openxmlformats.org/officeDocument/2006/relationships/hyperlink" Target="https://namao@sturgeon.ab.ca/" TargetMode="External"/><Relationship Id="rId5" Type="http://schemas.openxmlformats.org/officeDocument/2006/relationships/hyperlink" Target="mailto:namao@sturgeon.ab.ca" TargetMode="External"/><Relationship Id="rId6" Type="http://schemas.openxmlformats.org/officeDocument/2006/relationships/hyperlink" Target="https://www.namaoschool.ca/calendar" TargetMode="External"/><Relationship Id="rId7" Type="http://schemas.openxmlformats.org/officeDocument/2006/relationships/hyperlink" Target="https://docs.google.com/forms/d/e/1FAIpQLSe257KxRWJadj5l5ZlHmTzNPOwnizIggk3DBHxPWmlISMraJg/viewform" TargetMode="External"/><Relationship Id="rId8" Type="http://schemas.openxmlformats.org/officeDocument/2006/relationships/hyperlink" Target="https://www.sturgeon.ab.ca/board/procedures/4570"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5.jpg"/><Relationship Id="rId4" Type="http://schemas.openxmlformats.org/officeDocument/2006/relationships/image" Target="../media/image8.jpg"/><Relationship Id="rId5" Type="http://schemas.openxmlformats.org/officeDocument/2006/relationships/hyperlink" Target="https://www.sturgeon.ab.ca/board/procedures/4528"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5.jpg"/><Relationship Id="rId4" Type="http://schemas.openxmlformats.org/officeDocument/2006/relationships/hyperlink" Target="https://www.sturgeon.ab.ca/board/procedures/4718" TargetMode="External"/><Relationship Id="rId5" Type="http://schemas.openxmlformats.org/officeDocument/2006/relationships/hyperlink" Target="https://www.sturgeon.ab.ca/board/procedures/4718"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nvSpPr>
        <p:spPr>
          <a:xfrm>
            <a:off x="589313" y="3823175"/>
            <a:ext cx="6105600" cy="600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i="1" lang="en" sz="2700">
                <a:solidFill>
                  <a:srgbClr val="505155"/>
                </a:solidFill>
                <a:highlight>
                  <a:srgbClr val="FFFFFF"/>
                </a:highlight>
                <a:latin typeface="Century Gothic"/>
                <a:ea typeface="Century Gothic"/>
                <a:cs typeface="Century Gothic"/>
                <a:sym typeface="Century Gothic"/>
              </a:rPr>
              <a:t>Taking pride in learning</a:t>
            </a:r>
            <a:endParaRPr b="1" i="1" sz="2400">
              <a:solidFill>
                <a:schemeClr val="dk1"/>
              </a:solidFill>
              <a:latin typeface="Montserrat"/>
              <a:ea typeface="Montserrat"/>
              <a:cs typeface="Montserrat"/>
              <a:sym typeface="Montserrat"/>
            </a:endParaRPr>
          </a:p>
        </p:txBody>
      </p:sp>
      <p:sp>
        <p:nvSpPr>
          <p:cNvPr id="55" name="Google Shape;55;p13"/>
          <p:cNvSpPr txBox="1"/>
          <p:nvPr>
            <p:ph idx="12" type="sldNum"/>
          </p:nvPr>
        </p:nvSpPr>
        <p:spPr>
          <a:xfrm>
            <a:off x="6777966" y="9119180"/>
            <a:ext cx="438900" cy="7698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fld id="{00000000-1234-1234-1234-123412341234}" type="slidenum">
              <a:rPr lang="en"/>
              <a:t>‹#›</a:t>
            </a:fld>
            <a:endParaRPr/>
          </a:p>
        </p:txBody>
      </p:sp>
      <p:sp>
        <p:nvSpPr>
          <p:cNvPr id="56" name="Google Shape;56;p13"/>
          <p:cNvSpPr/>
          <p:nvPr/>
        </p:nvSpPr>
        <p:spPr>
          <a:xfrm>
            <a:off x="2083525" y="4799975"/>
            <a:ext cx="4626900" cy="513600"/>
          </a:xfrm>
          <a:prstGeom prst="rect">
            <a:avLst/>
          </a:prstGeom>
          <a:solidFill>
            <a:srgbClr val="C9DAF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13"/>
          <p:cNvSpPr txBox="1"/>
          <p:nvPr/>
        </p:nvSpPr>
        <p:spPr>
          <a:xfrm>
            <a:off x="666325" y="4779475"/>
            <a:ext cx="15627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3000">
                <a:latin typeface="Montserrat ExtraBold"/>
                <a:ea typeface="Montserrat ExtraBold"/>
                <a:cs typeface="Montserrat ExtraBold"/>
                <a:sym typeface="Montserrat ExtraBold"/>
              </a:rPr>
              <a:t>Name</a:t>
            </a:r>
            <a:endParaRPr sz="3000">
              <a:latin typeface="Montserrat ExtraBold"/>
              <a:ea typeface="Montserrat ExtraBold"/>
              <a:cs typeface="Montserrat ExtraBold"/>
              <a:sym typeface="Montserrat ExtraBold"/>
            </a:endParaRPr>
          </a:p>
        </p:txBody>
      </p:sp>
      <p:sp>
        <p:nvSpPr>
          <p:cNvPr id="58" name="Google Shape;58;p13"/>
          <p:cNvSpPr txBox="1"/>
          <p:nvPr/>
        </p:nvSpPr>
        <p:spPr>
          <a:xfrm>
            <a:off x="666325" y="5544725"/>
            <a:ext cx="26733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3000">
                <a:latin typeface="Montserrat ExtraBold"/>
                <a:ea typeface="Montserrat ExtraBold"/>
                <a:cs typeface="Montserrat ExtraBold"/>
                <a:sym typeface="Montserrat ExtraBold"/>
              </a:rPr>
              <a:t>Homeroom</a:t>
            </a:r>
            <a:endParaRPr sz="3000">
              <a:latin typeface="Montserrat ExtraBold"/>
              <a:ea typeface="Montserrat ExtraBold"/>
              <a:cs typeface="Montserrat ExtraBold"/>
              <a:sym typeface="Montserrat ExtraBold"/>
            </a:endParaRPr>
          </a:p>
        </p:txBody>
      </p:sp>
      <p:sp>
        <p:nvSpPr>
          <p:cNvPr id="59" name="Google Shape;59;p13"/>
          <p:cNvSpPr txBox="1"/>
          <p:nvPr/>
        </p:nvSpPr>
        <p:spPr>
          <a:xfrm>
            <a:off x="666325" y="6288563"/>
            <a:ext cx="19278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3000">
                <a:latin typeface="Montserrat ExtraBold"/>
                <a:ea typeface="Montserrat ExtraBold"/>
                <a:cs typeface="Montserrat ExtraBold"/>
                <a:sym typeface="Montserrat ExtraBold"/>
              </a:rPr>
              <a:t>Teacher</a:t>
            </a:r>
            <a:endParaRPr sz="3000">
              <a:latin typeface="Montserrat ExtraBold"/>
              <a:ea typeface="Montserrat ExtraBold"/>
              <a:cs typeface="Montserrat ExtraBold"/>
              <a:sym typeface="Montserrat ExtraBold"/>
            </a:endParaRPr>
          </a:p>
        </p:txBody>
      </p:sp>
      <p:sp>
        <p:nvSpPr>
          <p:cNvPr id="60" name="Google Shape;60;p13"/>
          <p:cNvSpPr/>
          <p:nvPr/>
        </p:nvSpPr>
        <p:spPr>
          <a:xfrm>
            <a:off x="3144025" y="5503675"/>
            <a:ext cx="3566400" cy="513600"/>
          </a:xfrm>
          <a:prstGeom prst="rect">
            <a:avLst/>
          </a:prstGeom>
          <a:solidFill>
            <a:srgbClr val="C9DAF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13"/>
          <p:cNvSpPr/>
          <p:nvPr/>
        </p:nvSpPr>
        <p:spPr>
          <a:xfrm>
            <a:off x="2532600" y="6298813"/>
            <a:ext cx="4177800" cy="513600"/>
          </a:xfrm>
          <a:prstGeom prst="rect">
            <a:avLst/>
          </a:prstGeom>
          <a:solidFill>
            <a:srgbClr val="C9DAF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Logo, company name&#10;&#10;Description automatically generated" id="62" name="Google Shape;62;p13"/>
          <p:cNvPicPr preferRelativeResize="0"/>
          <p:nvPr/>
        </p:nvPicPr>
        <p:blipFill>
          <a:blip r:embed="rId3">
            <a:alphaModFix amt="51000"/>
          </a:blip>
          <a:stretch>
            <a:fillRect/>
          </a:stretch>
        </p:blipFill>
        <p:spPr>
          <a:xfrm>
            <a:off x="5743947" y="133000"/>
            <a:ext cx="1472928" cy="1044575"/>
          </a:xfrm>
          <a:prstGeom prst="rect">
            <a:avLst/>
          </a:prstGeom>
          <a:noFill/>
          <a:ln>
            <a:noFill/>
          </a:ln>
        </p:spPr>
      </p:pic>
      <p:sp>
        <p:nvSpPr>
          <p:cNvPr id="63" name="Google Shape;63;p13"/>
          <p:cNvSpPr txBox="1"/>
          <p:nvPr/>
        </p:nvSpPr>
        <p:spPr>
          <a:xfrm>
            <a:off x="1002900" y="7959075"/>
            <a:ext cx="5638200" cy="180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dk2"/>
              </a:solidFill>
            </a:endParaRPr>
          </a:p>
        </p:txBody>
      </p:sp>
      <p:sp>
        <p:nvSpPr>
          <p:cNvPr id="64" name="Google Shape;64;p13"/>
          <p:cNvSpPr txBox="1"/>
          <p:nvPr/>
        </p:nvSpPr>
        <p:spPr>
          <a:xfrm>
            <a:off x="1217513" y="7797675"/>
            <a:ext cx="4849200" cy="1965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chemeClr val="dk2"/>
                </a:solidFill>
              </a:rPr>
              <a:t>If found, please return to:</a:t>
            </a:r>
            <a:endParaRPr sz="1800">
              <a:solidFill>
                <a:schemeClr val="dk2"/>
              </a:solidFill>
            </a:endParaRPr>
          </a:p>
          <a:p>
            <a:pPr indent="0" lvl="0" marL="0" rtl="0" algn="ctr">
              <a:spcBef>
                <a:spcPts val="0"/>
              </a:spcBef>
              <a:spcAft>
                <a:spcPts val="0"/>
              </a:spcAft>
              <a:buNone/>
            </a:pPr>
            <a:r>
              <a:rPr lang="en" sz="1800">
                <a:solidFill>
                  <a:schemeClr val="dk2"/>
                </a:solidFill>
              </a:rPr>
              <a:t>Namao School</a:t>
            </a:r>
            <a:endParaRPr sz="1800">
              <a:solidFill>
                <a:schemeClr val="dk2"/>
              </a:solidFill>
            </a:endParaRPr>
          </a:p>
          <a:p>
            <a:pPr indent="0" lvl="0" marL="0" rtl="0" algn="ctr">
              <a:spcBef>
                <a:spcPts val="0"/>
              </a:spcBef>
              <a:spcAft>
                <a:spcPts val="0"/>
              </a:spcAft>
              <a:buNone/>
            </a:pPr>
            <a:r>
              <a:rPr lang="en" sz="1800">
                <a:solidFill>
                  <a:schemeClr val="dk2"/>
                </a:solidFill>
              </a:rPr>
              <a:t>2-24400 Hwy 37</a:t>
            </a:r>
            <a:endParaRPr sz="1800">
              <a:solidFill>
                <a:schemeClr val="dk2"/>
              </a:solidFill>
            </a:endParaRPr>
          </a:p>
          <a:p>
            <a:pPr indent="0" lvl="0" marL="0" rtl="0" algn="ctr">
              <a:spcBef>
                <a:spcPts val="0"/>
              </a:spcBef>
              <a:spcAft>
                <a:spcPts val="0"/>
              </a:spcAft>
              <a:buNone/>
            </a:pPr>
            <a:r>
              <a:rPr lang="en" sz="1800">
                <a:solidFill>
                  <a:schemeClr val="dk2"/>
                </a:solidFill>
              </a:rPr>
              <a:t>Sturgeon County, AB</a:t>
            </a:r>
            <a:endParaRPr sz="1800">
              <a:solidFill>
                <a:schemeClr val="dk2"/>
              </a:solidFill>
            </a:endParaRPr>
          </a:p>
          <a:p>
            <a:pPr indent="0" lvl="0" marL="0" rtl="0" algn="ctr">
              <a:spcBef>
                <a:spcPts val="0"/>
              </a:spcBef>
              <a:spcAft>
                <a:spcPts val="0"/>
              </a:spcAft>
              <a:buNone/>
            </a:pPr>
            <a:r>
              <a:rPr lang="en" sz="1800">
                <a:solidFill>
                  <a:schemeClr val="dk2"/>
                </a:solidFill>
              </a:rPr>
              <a:t>T8T 0E9</a:t>
            </a:r>
            <a:endParaRPr sz="1800">
              <a:solidFill>
                <a:schemeClr val="dk2"/>
              </a:solidFill>
            </a:endParaRPr>
          </a:p>
          <a:p>
            <a:pPr indent="0" lvl="0" marL="0" rtl="0" algn="ctr">
              <a:spcBef>
                <a:spcPts val="0"/>
              </a:spcBef>
              <a:spcAft>
                <a:spcPts val="0"/>
              </a:spcAft>
              <a:buNone/>
            </a:pPr>
            <a:r>
              <a:rPr lang="en" sz="1800">
                <a:solidFill>
                  <a:schemeClr val="dk2"/>
                </a:solidFill>
              </a:rPr>
              <a:t>(780) 973-9191</a:t>
            </a:r>
            <a:endParaRPr sz="1800">
              <a:solidFill>
                <a:schemeClr val="dk2"/>
              </a:solidFill>
            </a:endParaRPr>
          </a:p>
        </p:txBody>
      </p:sp>
      <p:pic>
        <p:nvPicPr>
          <p:cNvPr id="65" name="Google Shape;65;p13" title="2.png"/>
          <p:cNvPicPr preferRelativeResize="0"/>
          <p:nvPr/>
        </p:nvPicPr>
        <p:blipFill>
          <a:blip r:embed="rId4">
            <a:alphaModFix/>
          </a:blip>
          <a:stretch>
            <a:fillRect/>
          </a:stretch>
        </p:blipFill>
        <p:spPr>
          <a:xfrm>
            <a:off x="454067" y="1414950"/>
            <a:ext cx="6551325" cy="21708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pic>
        <p:nvPicPr>
          <p:cNvPr id="148" name="Google Shape;148;p22"/>
          <p:cNvPicPr preferRelativeResize="0"/>
          <p:nvPr/>
        </p:nvPicPr>
        <p:blipFill>
          <a:blip r:embed="rId3">
            <a:alphaModFix amt="10000"/>
          </a:blip>
          <a:stretch>
            <a:fillRect/>
          </a:stretch>
        </p:blipFill>
        <p:spPr>
          <a:xfrm>
            <a:off x="23475" y="1301400"/>
            <a:ext cx="7291725" cy="7291725"/>
          </a:xfrm>
          <a:prstGeom prst="rect">
            <a:avLst/>
          </a:prstGeom>
          <a:noFill/>
          <a:ln>
            <a:noFill/>
          </a:ln>
        </p:spPr>
      </p:pic>
      <p:sp>
        <p:nvSpPr>
          <p:cNvPr id="149" name="Google Shape;149;p22"/>
          <p:cNvSpPr txBox="1"/>
          <p:nvPr/>
        </p:nvSpPr>
        <p:spPr>
          <a:xfrm>
            <a:off x="807875" y="685800"/>
            <a:ext cx="5329200" cy="615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2800">
              <a:solidFill>
                <a:schemeClr val="dk1"/>
              </a:solidFill>
              <a:latin typeface="Playfair Display"/>
              <a:ea typeface="Playfair Display"/>
              <a:cs typeface="Playfair Display"/>
              <a:sym typeface="Playfair Display"/>
            </a:endParaRPr>
          </a:p>
        </p:txBody>
      </p:sp>
      <p:sp>
        <p:nvSpPr>
          <p:cNvPr id="150" name="Google Shape;150;p22"/>
          <p:cNvSpPr txBox="1"/>
          <p:nvPr/>
        </p:nvSpPr>
        <p:spPr>
          <a:xfrm>
            <a:off x="495300" y="272650"/>
            <a:ext cx="6324600" cy="11049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Clr>
                <a:schemeClr val="dk1"/>
              </a:buClr>
              <a:buSzPts val="1100"/>
              <a:buFont typeface="Arial"/>
              <a:buNone/>
            </a:pPr>
            <a:r>
              <a:rPr lang="en" sz="2300">
                <a:solidFill>
                  <a:schemeClr val="accent2"/>
                </a:solidFill>
                <a:latin typeface="Impact"/>
                <a:ea typeface="Impact"/>
                <a:cs typeface="Impact"/>
                <a:sym typeface="Impact"/>
              </a:rPr>
              <a:t>Volunteering</a:t>
            </a:r>
            <a:endParaRPr sz="2300">
              <a:solidFill>
                <a:schemeClr val="accent2"/>
              </a:solidFill>
              <a:latin typeface="Impact"/>
              <a:ea typeface="Impact"/>
              <a:cs typeface="Impact"/>
              <a:sym typeface="Impact"/>
            </a:endParaRPr>
          </a:p>
          <a:p>
            <a:pPr indent="0" lvl="0" marL="0" rtl="0" algn="l">
              <a:lnSpc>
                <a:spcPct val="115000"/>
              </a:lnSpc>
              <a:spcBef>
                <a:spcPts val="0"/>
              </a:spcBef>
              <a:spcAft>
                <a:spcPts val="0"/>
              </a:spcAft>
              <a:buClr>
                <a:schemeClr val="dk1"/>
              </a:buClr>
              <a:buSzPts val="1100"/>
              <a:buFont typeface="Arial"/>
              <a:buNone/>
            </a:pPr>
            <a:r>
              <a:rPr lang="en" sz="1000">
                <a:solidFill>
                  <a:schemeClr val="accent2"/>
                </a:solidFill>
                <a:latin typeface="Montserrat"/>
                <a:ea typeface="Montserrat"/>
                <a:cs typeface="Montserrat"/>
                <a:sym typeface="Montserrat"/>
              </a:rPr>
              <a:t>We appreciate our volunteers. If you wish to volunteer in the school, you must supply a current criminal record check, as well as a submitted Volunteer Guidelines and Confidentiality Agreement through PowerSchool’s Parent Portal. Certain activities may also require a vulnerable sector check. </a:t>
            </a:r>
            <a:endParaRPr sz="1000">
              <a:solidFill>
                <a:schemeClr val="accent2"/>
              </a:solidFill>
              <a:latin typeface="Montserrat"/>
              <a:ea typeface="Montserrat"/>
              <a:cs typeface="Montserrat"/>
              <a:sym typeface="Montserrat"/>
            </a:endParaRPr>
          </a:p>
          <a:p>
            <a:pPr indent="0" lvl="0" marL="0" rtl="0" algn="l">
              <a:lnSpc>
                <a:spcPct val="115000"/>
              </a:lnSpc>
              <a:spcBef>
                <a:spcPts val="0"/>
              </a:spcBef>
              <a:spcAft>
                <a:spcPts val="0"/>
              </a:spcAft>
              <a:buClr>
                <a:schemeClr val="dk1"/>
              </a:buClr>
              <a:buSzPts val="1100"/>
              <a:buFont typeface="Arial"/>
              <a:buNone/>
            </a:pPr>
            <a:r>
              <a:t/>
            </a:r>
            <a:endParaRPr sz="1000">
              <a:solidFill>
                <a:schemeClr val="accent2"/>
              </a:solidFill>
              <a:latin typeface="Montserrat"/>
              <a:ea typeface="Montserrat"/>
              <a:cs typeface="Montserrat"/>
              <a:sym typeface="Montserrat"/>
            </a:endParaRPr>
          </a:p>
          <a:p>
            <a:pPr indent="0" lvl="0" marL="0" rtl="0" algn="l">
              <a:lnSpc>
                <a:spcPct val="115000"/>
              </a:lnSpc>
              <a:spcBef>
                <a:spcPts val="0"/>
              </a:spcBef>
              <a:spcAft>
                <a:spcPts val="0"/>
              </a:spcAft>
              <a:buClr>
                <a:schemeClr val="dk1"/>
              </a:buClr>
              <a:buSzPts val="1100"/>
              <a:buFont typeface="Arial"/>
              <a:buNone/>
            </a:pPr>
            <a:r>
              <a:rPr lang="en" sz="1000">
                <a:solidFill>
                  <a:schemeClr val="accent2"/>
                </a:solidFill>
                <a:latin typeface="Montserrat"/>
                <a:ea typeface="Montserrat"/>
                <a:cs typeface="Montserrat"/>
                <a:sym typeface="Montserrat"/>
              </a:rPr>
              <a:t>If you are volunteering for the school, please ensure that you have arranged this with a staff member ahead of time, that you check in with the office, and that you are working in a prearranged space. This is to respect the safety and privacy of our students. </a:t>
            </a:r>
            <a:endParaRPr b="1" sz="1600">
              <a:solidFill>
                <a:schemeClr val="dk1"/>
              </a:solidFill>
              <a:latin typeface="Montserrat"/>
              <a:ea typeface="Montserrat"/>
              <a:cs typeface="Montserrat"/>
              <a:sym typeface="Montserrat"/>
            </a:endParaRPr>
          </a:p>
          <a:p>
            <a:pPr indent="0" lvl="0" marL="0" rtl="0" algn="ctr">
              <a:spcBef>
                <a:spcPts val="0"/>
              </a:spcBef>
              <a:spcAft>
                <a:spcPts val="0"/>
              </a:spcAft>
              <a:buClr>
                <a:schemeClr val="dk1"/>
              </a:buClr>
              <a:buSzPts val="1100"/>
              <a:buFont typeface="Arial"/>
              <a:buNone/>
            </a:pPr>
            <a:r>
              <a:t/>
            </a:r>
            <a:endParaRPr b="1" sz="1600">
              <a:solidFill>
                <a:schemeClr val="dk1"/>
              </a:solidFill>
              <a:latin typeface="Montserrat"/>
              <a:ea typeface="Montserrat"/>
              <a:cs typeface="Montserrat"/>
              <a:sym typeface="Montserrat"/>
            </a:endParaRPr>
          </a:p>
          <a:p>
            <a:pPr indent="0" lvl="0" marL="0" rtl="0" algn="ctr">
              <a:spcBef>
                <a:spcPts val="0"/>
              </a:spcBef>
              <a:spcAft>
                <a:spcPts val="0"/>
              </a:spcAft>
              <a:buClr>
                <a:schemeClr val="dk1"/>
              </a:buClr>
              <a:buSzPts val="1100"/>
              <a:buFont typeface="Arial"/>
              <a:buNone/>
            </a:pPr>
            <a:r>
              <a:rPr lang="en" sz="2300">
                <a:solidFill>
                  <a:schemeClr val="dk1"/>
                </a:solidFill>
                <a:latin typeface="Impact"/>
                <a:ea typeface="Impact"/>
                <a:cs typeface="Impact"/>
                <a:sym typeface="Impact"/>
              </a:rPr>
              <a:t>Personal Device Policy</a:t>
            </a:r>
            <a:endParaRPr sz="2300">
              <a:solidFill>
                <a:schemeClr val="dk1"/>
              </a:solidFill>
              <a:latin typeface="Impact"/>
              <a:ea typeface="Impact"/>
              <a:cs typeface="Impact"/>
              <a:sym typeface="Impact"/>
            </a:endParaRPr>
          </a:p>
          <a:p>
            <a:pPr indent="0" lvl="0" marL="0" rtl="0" algn="l">
              <a:lnSpc>
                <a:spcPct val="115000"/>
              </a:lnSpc>
              <a:spcBef>
                <a:spcPts val="0"/>
              </a:spcBef>
              <a:spcAft>
                <a:spcPts val="0"/>
              </a:spcAft>
              <a:buClr>
                <a:schemeClr val="dk1"/>
              </a:buClr>
              <a:buSzPts val="1100"/>
              <a:buFont typeface="Arial"/>
              <a:buNone/>
            </a:pPr>
            <a:r>
              <a:t/>
            </a:r>
            <a:endParaRPr sz="1000">
              <a:solidFill>
                <a:schemeClr val="dk1"/>
              </a:solidFill>
              <a:latin typeface="Montserrat"/>
              <a:ea typeface="Montserrat"/>
              <a:cs typeface="Montserrat"/>
              <a:sym typeface="Montserrat"/>
            </a:endParaRPr>
          </a:p>
          <a:p>
            <a:pPr indent="0" lvl="0" marL="0" rtl="0" algn="l">
              <a:lnSpc>
                <a:spcPct val="115000"/>
              </a:lnSpc>
              <a:spcBef>
                <a:spcPts val="0"/>
              </a:spcBef>
              <a:spcAft>
                <a:spcPts val="0"/>
              </a:spcAft>
              <a:buClr>
                <a:schemeClr val="dk1"/>
              </a:buClr>
              <a:buSzPts val="1100"/>
              <a:buFont typeface="Arial"/>
              <a:buNone/>
            </a:pPr>
            <a:r>
              <a:rPr lang="en" sz="1000">
                <a:solidFill>
                  <a:srgbClr val="0E101A"/>
                </a:solidFill>
                <a:latin typeface="Montserrat"/>
                <a:ea typeface="Montserrat"/>
                <a:cs typeface="Montserrat"/>
                <a:sym typeface="Montserrat"/>
              </a:rPr>
              <a:t>At Namao, we strive to create a supportive and nurturing learning environment that encourages positive social interactions and fosters academic excellence. We ask students </a:t>
            </a:r>
            <a:r>
              <a:rPr b="1" lang="en" sz="1000">
                <a:solidFill>
                  <a:srgbClr val="0E101A"/>
                </a:solidFill>
                <a:latin typeface="Montserrat"/>
                <a:ea typeface="Montserrat"/>
                <a:cs typeface="Montserrat"/>
                <a:sym typeface="Montserrat"/>
              </a:rPr>
              <a:t>not to use devices (e.g., cellphone, smart watches, etc.) that impact academic learning throughout the day</a:t>
            </a:r>
            <a:r>
              <a:rPr lang="en" sz="1000">
                <a:solidFill>
                  <a:srgbClr val="0E101A"/>
                </a:solidFill>
                <a:latin typeface="Montserrat"/>
                <a:ea typeface="Montserrat"/>
                <a:cs typeface="Montserrat"/>
                <a:sym typeface="Montserrat"/>
              </a:rPr>
              <a:t> to achieve these goals. </a:t>
            </a:r>
            <a:endParaRPr sz="1000">
              <a:solidFill>
                <a:srgbClr val="0E101A"/>
              </a:solidFill>
              <a:latin typeface="Montserrat"/>
              <a:ea typeface="Montserrat"/>
              <a:cs typeface="Montserrat"/>
              <a:sym typeface="Montserrat"/>
            </a:endParaRPr>
          </a:p>
          <a:p>
            <a:pPr indent="-292100" lvl="0" marL="457200" rtl="0" algn="l">
              <a:lnSpc>
                <a:spcPct val="115000"/>
              </a:lnSpc>
              <a:spcBef>
                <a:spcPts val="0"/>
              </a:spcBef>
              <a:spcAft>
                <a:spcPts val="0"/>
              </a:spcAft>
              <a:buClr>
                <a:srgbClr val="0E101A"/>
              </a:buClr>
              <a:buSzPts val="1000"/>
              <a:buFont typeface="Montserrat"/>
              <a:buChar char="●"/>
            </a:pPr>
            <a:r>
              <a:rPr lang="en" sz="1000">
                <a:solidFill>
                  <a:srgbClr val="0E101A"/>
                </a:solidFill>
                <a:latin typeface="Montserrat"/>
                <a:ea typeface="Montserrat"/>
                <a:cs typeface="Montserrat"/>
                <a:sym typeface="Montserrat"/>
              </a:rPr>
              <a:t>Students must store their devices in their lockers for the entire school day. This includes both breaks. </a:t>
            </a:r>
            <a:endParaRPr sz="1000">
              <a:solidFill>
                <a:srgbClr val="0E101A"/>
              </a:solidFill>
              <a:latin typeface="Montserrat"/>
              <a:ea typeface="Montserrat"/>
              <a:cs typeface="Montserrat"/>
              <a:sym typeface="Montserrat"/>
            </a:endParaRPr>
          </a:p>
          <a:p>
            <a:pPr indent="-292100" lvl="0" marL="457200" rtl="0" algn="l">
              <a:lnSpc>
                <a:spcPct val="115000"/>
              </a:lnSpc>
              <a:spcBef>
                <a:spcPts val="0"/>
              </a:spcBef>
              <a:spcAft>
                <a:spcPts val="0"/>
              </a:spcAft>
              <a:buClr>
                <a:srgbClr val="0E101A"/>
              </a:buClr>
              <a:buSzPts val="1000"/>
              <a:buFont typeface="Montserrat"/>
              <a:buChar char="●"/>
            </a:pPr>
            <a:r>
              <a:rPr lang="en" sz="1000">
                <a:solidFill>
                  <a:srgbClr val="0E101A"/>
                </a:solidFill>
                <a:latin typeface="Montserrat"/>
                <a:ea typeface="Montserrat"/>
                <a:cs typeface="Montserrat"/>
                <a:sym typeface="Montserrat"/>
              </a:rPr>
              <a:t>Students must have a lock on their locker to ensure their device is safe.</a:t>
            </a:r>
            <a:endParaRPr sz="1000">
              <a:solidFill>
                <a:srgbClr val="0E101A"/>
              </a:solidFill>
              <a:latin typeface="Montserrat"/>
              <a:ea typeface="Montserrat"/>
              <a:cs typeface="Montserrat"/>
              <a:sym typeface="Montserrat"/>
            </a:endParaRPr>
          </a:p>
          <a:p>
            <a:pPr indent="-292100" lvl="0" marL="457200" rtl="0" algn="l">
              <a:lnSpc>
                <a:spcPct val="115000"/>
              </a:lnSpc>
              <a:spcBef>
                <a:spcPts val="0"/>
              </a:spcBef>
              <a:spcAft>
                <a:spcPts val="0"/>
              </a:spcAft>
              <a:buClr>
                <a:schemeClr val="dk1"/>
              </a:buClr>
              <a:buSzPts val="1000"/>
              <a:buFont typeface="Montserrat"/>
              <a:buChar char="●"/>
            </a:pPr>
            <a:r>
              <a:rPr lang="en" sz="1000">
                <a:solidFill>
                  <a:schemeClr val="dk1"/>
                </a:solidFill>
                <a:latin typeface="Montserrat"/>
                <a:ea typeface="Montserrat"/>
                <a:cs typeface="Montserrat"/>
                <a:sym typeface="Montserrat"/>
              </a:rPr>
              <a:t>Per the </a:t>
            </a:r>
            <a:r>
              <a:rPr lang="en" sz="1000" u="sng">
                <a:solidFill>
                  <a:schemeClr val="dk1"/>
                </a:solidFill>
                <a:latin typeface="Montserrat"/>
                <a:ea typeface="Montserrat"/>
                <a:cs typeface="Montserrat"/>
                <a:sym typeface="Montserrat"/>
                <a:hlinkClick r:id="rId4">
                  <a:extLst>
                    <a:ext uri="{A12FA001-AC4F-418D-AE19-62706E023703}">
                      <ahyp:hlinkClr val="tx"/>
                    </a:ext>
                  </a:extLst>
                </a:hlinkClick>
              </a:rPr>
              <a:t>Technology Use Agreement</a:t>
            </a:r>
            <a:r>
              <a:rPr lang="en" sz="1000">
                <a:solidFill>
                  <a:schemeClr val="dk1"/>
                </a:solidFill>
                <a:latin typeface="Montserrat"/>
                <a:ea typeface="Montserrat"/>
                <a:cs typeface="Montserrat"/>
                <a:sym typeface="Montserrat"/>
              </a:rPr>
              <a:t>, the school is not responsible for the loss of personal items.</a:t>
            </a:r>
            <a:endParaRPr sz="1000">
              <a:solidFill>
                <a:schemeClr val="dk1"/>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sz="1000">
              <a:solidFill>
                <a:schemeClr val="dk1"/>
              </a:solidFill>
              <a:latin typeface="Montserrat"/>
              <a:ea typeface="Montserrat"/>
              <a:cs typeface="Montserrat"/>
              <a:sym typeface="Montserrat"/>
            </a:endParaRPr>
          </a:p>
          <a:p>
            <a:pPr indent="0" lvl="0" marL="0" marR="368300" rtl="0" algn="l">
              <a:lnSpc>
                <a:spcPct val="115000"/>
              </a:lnSpc>
              <a:spcBef>
                <a:spcPts val="0"/>
              </a:spcBef>
              <a:spcAft>
                <a:spcPts val="0"/>
              </a:spcAft>
              <a:buClr>
                <a:schemeClr val="dk1"/>
              </a:buClr>
              <a:buSzPts val="1100"/>
              <a:buFont typeface="Arial"/>
              <a:buNone/>
            </a:pPr>
            <a:r>
              <a:rPr lang="en" sz="1000">
                <a:solidFill>
                  <a:srgbClr val="0D101A"/>
                </a:solidFill>
                <a:highlight>
                  <a:srgbClr val="FFFFFF"/>
                </a:highlight>
                <a:latin typeface="Montserrat"/>
                <a:ea typeface="Montserrat"/>
                <a:cs typeface="Montserrat"/>
                <a:sym typeface="Montserrat"/>
              </a:rPr>
              <a:t>Research has shown that excessive use of technology can lead to decreased social skills, poor academic performance, and mental health issues (Twenge, Campbell, &amp; Martin, 2018). In contrast, limiting screen time can improve social connections, academic skills, and overall mental health (Grand Canyon University, 2018). Limiting use during socialization (e.g., recess) can improve face-to-face communication and strengthen social bonds (Grand Canyon University, 2018). </a:t>
            </a:r>
            <a:endParaRPr sz="1000">
              <a:solidFill>
                <a:srgbClr val="0D101A"/>
              </a:solidFill>
              <a:highlight>
                <a:srgbClr val="FFFFFF"/>
              </a:highlight>
              <a:latin typeface="Montserrat"/>
              <a:ea typeface="Montserrat"/>
              <a:cs typeface="Montserrat"/>
              <a:sym typeface="Montserrat"/>
            </a:endParaRPr>
          </a:p>
          <a:p>
            <a:pPr indent="0" lvl="0" marL="0" rtl="0" algn="l">
              <a:lnSpc>
                <a:spcPct val="115000"/>
              </a:lnSpc>
              <a:spcBef>
                <a:spcPts val="300"/>
              </a:spcBef>
              <a:spcAft>
                <a:spcPts val="0"/>
              </a:spcAft>
              <a:buClr>
                <a:schemeClr val="dk1"/>
              </a:buClr>
              <a:buSzPts val="1100"/>
              <a:buFont typeface="Arial"/>
              <a:buNone/>
            </a:pPr>
            <a:r>
              <a:rPr lang="en" sz="1000">
                <a:solidFill>
                  <a:schemeClr val="dk1"/>
                </a:solidFill>
                <a:highlight>
                  <a:srgbClr val="FFFFFF"/>
                </a:highlight>
                <a:latin typeface="Montserrat"/>
                <a:ea typeface="Montserrat"/>
                <a:cs typeface="Montserrat"/>
                <a:sym typeface="Montserrat"/>
              </a:rPr>
              <a:t> </a:t>
            </a:r>
            <a:endParaRPr sz="1000">
              <a:solidFill>
                <a:schemeClr val="dk1"/>
              </a:solidFill>
              <a:highlight>
                <a:srgbClr val="FFFFFF"/>
              </a:highlight>
              <a:latin typeface="Montserrat"/>
              <a:ea typeface="Montserrat"/>
              <a:cs typeface="Montserrat"/>
              <a:sym typeface="Montserrat"/>
            </a:endParaRPr>
          </a:p>
          <a:p>
            <a:pPr indent="0" lvl="0" marL="0" marR="596900" rtl="0" algn="l">
              <a:lnSpc>
                <a:spcPct val="115000"/>
              </a:lnSpc>
              <a:spcBef>
                <a:spcPts val="0"/>
              </a:spcBef>
              <a:spcAft>
                <a:spcPts val="0"/>
              </a:spcAft>
              <a:buClr>
                <a:schemeClr val="dk1"/>
              </a:buClr>
              <a:buSzPts val="1100"/>
              <a:buFont typeface="Arial"/>
              <a:buNone/>
            </a:pPr>
            <a:r>
              <a:rPr lang="en" sz="1000">
                <a:solidFill>
                  <a:srgbClr val="0D101A"/>
                </a:solidFill>
                <a:highlight>
                  <a:srgbClr val="FFFFFF"/>
                </a:highlight>
                <a:latin typeface="Montserrat"/>
                <a:ea typeface="Montserrat"/>
                <a:cs typeface="Montserrat"/>
                <a:sym typeface="Montserrat"/>
              </a:rPr>
              <a:t>By eliminating the use of devices unrelated to academic use during school hours, we hope to cultivate a more positive and supportive school community while promoting healthier habits and enhancing academic performance (Lepp et al., 2015). We appreciate your cooperation in creating a better learning environment for all. </a:t>
            </a:r>
            <a:endParaRPr sz="1000">
              <a:solidFill>
                <a:srgbClr val="0D101A"/>
              </a:solidFill>
              <a:highlight>
                <a:srgbClr val="FFFFFF"/>
              </a:highlight>
              <a:latin typeface="Montserrat"/>
              <a:ea typeface="Montserrat"/>
              <a:cs typeface="Montserrat"/>
              <a:sym typeface="Montserrat"/>
            </a:endParaRPr>
          </a:p>
          <a:p>
            <a:pPr indent="0" lvl="0" marL="0" rtl="0" algn="l">
              <a:lnSpc>
                <a:spcPct val="115000"/>
              </a:lnSpc>
              <a:spcBef>
                <a:spcPts val="0"/>
              </a:spcBef>
              <a:spcAft>
                <a:spcPts val="0"/>
              </a:spcAft>
              <a:buNone/>
            </a:pPr>
            <a:r>
              <a:t/>
            </a:r>
            <a:endParaRPr sz="1000">
              <a:solidFill>
                <a:schemeClr val="dk1"/>
              </a:solidFill>
              <a:latin typeface="Montserrat"/>
              <a:ea typeface="Montserrat"/>
              <a:cs typeface="Montserrat"/>
              <a:sym typeface="Montserrat"/>
            </a:endParaRPr>
          </a:p>
          <a:p>
            <a:pPr indent="0" lvl="0" marL="0" rtl="0" algn="l">
              <a:lnSpc>
                <a:spcPct val="115000"/>
              </a:lnSpc>
              <a:spcBef>
                <a:spcPts val="0"/>
              </a:spcBef>
              <a:spcAft>
                <a:spcPts val="0"/>
              </a:spcAft>
              <a:buClr>
                <a:schemeClr val="dk1"/>
              </a:buClr>
              <a:buSzPts val="1100"/>
              <a:buFont typeface="Arial"/>
              <a:buNone/>
            </a:pPr>
            <a:r>
              <a:t/>
            </a:r>
            <a:endParaRPr sz="1000">
              <a:solidFill>
                <a:schemeClr val="dk1"/>
              </a:solidFill>
              <a:latin typeface="Montserrat"/>
              <a:ea typeface="Montserrat"/>
              <a:cs typeface="Montserrat"/>
              <a:sym typeface="Montserrat"/>
            </a:endParaRPr>
          </a:p>
          <a:p>
            <a:pPr indent="0" lvl="0" marL="0" rtl="0" algn="l">
              <a:lnSpc>
                <a:spcPct val="115000"/>
              </a:lnSpc>
              <a:spcBef>
                <a:spcPts val="0"/>
              </a:spcBef>
              <a:spcAft>
                <a:spcPts val="0"/>
              </a:spcAft>
              <a:buClr>
                <a:schemeClr val="dk1"/>
              </a:buClr>
              <a:buSzPts val="1100"/>
              <a:buFont typeface="Arial"/>
              <a:buNone/>
            </a:pPr>
            <a:r>
              <a:rPr b="1" i="1" lang="en" sz="1000">
                <a:solidFill>
                  <a:schemeClr val="accent2"/>
                </a:solidFill>
                <a:latin typeface="Montserrat"/>
                <a:ea typeface="Montserrat"/>
                <a:cs typeface="Montserrat"/>
                <a:sym typeface="Montserrat"/>
              </a:rPr>
              <a:t>If your device is not stored in your locker during school hours, including break periods, a parent or guardian must retrieve it from the school office. This is necessary to ensure a safe and focused learning environment for all students. </a:t>
            </a:r>
            <a:endParaRPr b="1" i="1" sz="1000">
              <a:solidFill>
                <a:schemeClr val="accent2"/>
              </a:solidFill>
              <a:latin typeface="Montserrat"/>
              <a:ea typeface="Montserrat"/>
              <a:cs typeface="Montserrat"/>
              <a:sym typeface="Montserrat"/>
            </a:endParaRPr>
          </a:p>
          <a:p>
            <a:pPr indent="0" lvl="0" marL="0" rtl="0" algn="l">
              <a:lnSpc>
                <a:spcPct val="115000"/>
              </a:lnSpc>
              <a:spcBef>
                <a:spcPts val="0"/>
              </a:spcBef>
              <a:spcAft>
                <a:spcPts val="0"/>
              </a:spcAft>
              <a:buClr>
                <a:schemeClr val="dk1"/>
              </a:buClr>
              <a:buSzPts val="1100"/>
              <a:buFont typeface="Arial"/>
              <a:buNone/>
            </a:pPr>
            <a:r>
              <a:t/>
            </a:r>
            <a:endParaRPr b="1" i="1" sz="1000">
              <a:solidFill>
                <a:schemeClr val="accent2"/>
              </a:solidFill>
              <a:latin typeface="Montserrat"/>
              <a:ea typeface="Montserrat"/>
              <a:cs typeface="Montserrat"/>
              <a:sym typeface="Montserrat"/>
            </a:endParaRPr>
          </a:p>
          <a:p>
            <a:pPr indent="0" lvl="0" marL="139700" rtl="0" algn="l">
              <a:lnSpc>
                <a:spcPct val="115000"/>
              </a:lnSpc>
              <a:spcBef>
                <a:spcPts val="0"/>
              </a:spcBef>
              <a:spcAft>
                <a:spcPts val="0"/>
              </a:spcAft>
              <a:buClr>
                <a:schemeClr val="dk1"/>
              </a:buClr>
              <a:buSzPts val="1100"/>
              <a:buFont typeface="Arial"/>
              <a:buNone/>
            </a:pPr>
            <a:r>
              <a:rPr b="1" lang="en" sz="900">
                <a:solidFill>
                  <a:schemeClr val="dk1"/>
                </a:solidFill>
                <a:highlight>
                  <a:srgbClr val="FFFFFF"/>
                </a:highlight>
                <a:latin typeface="Calibri"/>
                <a:ea typeface="Calibri"/>
                <a:cs typeface="Calibri"/>
                <a:sym typeface="Calibri"/>
              </a:rPr>
              <a:t>References</a:t>
            </a:r>
            <a:r>
              <a:rPr lang="en" sz="900">
                <a:solidFill>
                  <a:schemeClr val="dk1"/>
                </a:solidFill>
                <a:highlight>
                  <a:srgbClr val="FFFFFF"/>
                </a:highlight>
                <a:latin typeface="Calibri"/>
                <a:ea typeface="Calibri"/>
                <a:cs typeface="Calibri"/>
                <a:sym typeface="Calibri"/>
              </a:rPr>
              <a:t> </a:t>
            </a:r>
            <a:endParaRPr sz="900">
              <a:solidFill>
                <a:schemeClr val="dk1"/>
              </a:solidFill>
              <a:highlight>
                <a:srgbClr val="FFFFFF"/>
              </a:highlight>
              <a:latin typeface="Calibri"/>
              <a:ea typeface="Calibri"/>
              <a:cs typeface="Calibri"/>
              <a:sym typeface="Calibri"/>
            </a:endParaRPr>
          </a:p>
          <a:p>
            <a:pPr indent="-457200" lvl="0" marL="596900" marR="596900" rtl="0" algn="l">
              <a:lnSpc>
                <a:spcPct val="115000"/>
              </a:lnSpc>
              <a:spcBef>
                <a:spcPts val="0"/>
              </a:spcBef>
              <a:spcAft>
                <a:spcPts val="0"/>
              </a:spcAft>
              <a:buClr>
                <a:schemeClr val="dk1"/>
              </a:buClr>
              <a:buSzPts val="1100"/>
              <a:buFont typeface="Arial"/>
              <a:buNone/>
            </a:pPr>
            <a:r>
              <a:rPr lang="en" sz="900">
                <a:solidFill>
                  <a:schemeClr val="dk1"/>
                </a:solidFill>
                <a:highlight>
                  <a:srgbClr val="FFFFFF"/>
                </a:highlight>
                <a:latin typeface="Century Gothic"/>
                <a:ea typeface="Century Gothic"/>
                <a:cs typeface="Century Gothic"/>
                <a:sym typeface="Century Gothic"/>
              </a:rPr>
              <a:t>Grand Canyon University. (2018, May 8). How Cellphones Affect Communication Skills. [Blog post]. Retrieved from</a:t>
            </a:r>
            <a:r>
              <a:rPr lang="en" sz="900">
                <a:solidFill>
                  <a:schemeClr val="dk1"/>
                </a:solidFill>
                <a:highlight>
                  <a:srgbClr val="FFFFFF"/>
                </a:highlight>
                <a:uFill>
                  <a:noFill/>
                </a:uFill>
                <a:latin typeface="Century Gothic"/>
                <a:ea typeface="Century Gothic"/>
                <a:cs typeface="Century Gothic"/>
                <a:sym typeface="Century Gothic"/>
                <a:hlinkClick r:id="rId5">
                  <a:extLst>
                    <a:ext uri="{A12FA001-AC4F-418D-AE19-62706E023703}">
                      <ahyp:hlinkClr val="tx"/>
                    </a:ext>
                  </a:extLst>
                </a:hlinkClick>
              </a:rPr>
              <a:t> </a:t>
            </a:r>
            <a:r>
              <a:rPr lang="en" sz="900" u="sng">
                <a:solidFill>
                  <a:schemeClr val="hlink"/>
                </a:solidFill>
                <a:highlight>
                  <a:srgbClr val="FFFFFF"/>
                </a:highlight>
                <a:latin typeface="Century Gothic"/>
                <a:ea typeface="Century Gothic"/>
                <a:cs typeface="Century Gothic"/>
                <a:sym typeface="Century Gothic"/>
                <a:hlinkClick r:id="rId6"/>
              </a:rPr>
              <a:t>https://www.gcu.edu/blog/gcu-experience/how-cellphones-affect-communication-skills</a:t>
            </a:r>
            <a:r>
              <a:rPr lang="en" sz="900">
                <a:solidFill>
                  <a:schemeClr val="dk1"/>
                </a:solidFill>
                <a:highlight>
                  <a:srgbClr val="FFFFFF"/>
                </a:highlight>
                <a:latin typeface="Century Gothic"/>
                <a:ea typeface="Century Gothic"/>
                <a:cs typeface="Century Gothic"/>
                <a:sym typeface="Century Gothic"/>
              </a:rPr>
              <a:t> </a:t>
            </a:r>
            <a:endParaRPr sz="900">
              <a:solidFill>
                <a:schemeClr val="dk1"/>
              </a:solidFill>
              <a:highlight>
                <a:srgbClr val="FFFFFF"/>
              </a:highlight>
              <a:latin typeface="Century Gothic"/>
              <a:ea typeface="Century Gothic"/>
              <a:cs typeface="Century Gothic"/>
              <a:sym typeface="Century Gothic"/>
            </a:endParaRPr>
          </a:p>
          <a:p>
            <a:pPr indent="-457200" lvl="0" marL="596900" marR="431800" rtl="0" algn="l">
              <a:lnSpc>
                <a:spcPct val="115000"/>
              </a:lnSpc>
              <a:spcBef>
                <a:spcPts val="0"/>
              </a:spcBef>
              <a:spcAft>
                <a:spcPts val="0"/>
              </a:spcAft>
              <a:buClr>
                <a:schemeClr val="dk1"/>
              </a:buClr>
              <a:buSzPts val="1100"/>
              <a:buFont typeface="Arial"/>
              <a:buNone/>
            </a:pPr>
            <a:r>
              <a:rPr lang="en" sz="900">
                <a:solidFill>
                  <a:schemeClr val="dk1"/>
                </a:solidFill>
                <a:highlight>
                  <a:srgbClr val="FFFFFF"/>
                </a:highlight>
                <a:latin typeface="Century Gothic"/>
                <a:ea typeface="Century Gothic"/>
                <a:cs typeface="Century Gothic"/>
                <a:sym typeface="Century Gothic"/>
              </a:rPr>
              <a:t>Lepp, A., Barkley, J. E., &amp; Karpinski, A. C. (2015). The relationship between cell phone use, academic performance, anxiety, and satisfaction with life in college students. Computers in Human Behavior, 43, 210-217.</a:t>
            </a:r>
            <a:r>
              <a:rPr lang="en" sz="900">
                <a:solidFill>
                  <a:schemeClr val="dk1"/>
                </a:solidFill>
                <a:highlight>
                  <a:srgbClr val="FFFFFF"/>
                </a:highlight>
                <a:uFill>
                  <a:noFill/>
                </a:uFill>
                <a:latin typeface="Century Gothic"/>
                <a:ea typeface="Century Gothic"/>
                <a:cs typeface="Century Gothic"/>
                <a:sym typeface="Century Gothic"/>
                <a:hlinkClick r:id="rId7">
                  <a:extLst>
                    <a:ext uri="{A12FA001-AC4F-418D-AE19-62706E023703}">
                      <ahyp:hlinkClr val="tx"/>
                    </a:ext>
                  </a:extLst>
                </a:hlinkClick>
              </a:rPr>
              <a:t> </a:t>
            </a:r>
            <a:r>
              <a:rPr lang="en" sz="900" u="sng">
                <a:solidFill>
                  <a:schemeClr val="hlink"/>
                </a:solidFill>
                <a:highlight>
                  <a:srgbClr val="FFFFFF"/>
                </a:highlight>
                <a:latin typeface="Century Gothic"/>
                <a:ea typeface="Century Gothic"/>
                <a:cs typeface="Century Gothic"/>
                <a:sym typeface="Century Gothic"/>
                <a:hlinkClick r:id="rId8"/>
              </a:rPr>
              <a:t>https://doi.org/10.1016/j.chb.2014.10.053</a:t>
            </a:r>
            <a:r>
              <a:rPr lang="en" sz="900">
                <a:solidFill>
                  <a:schemeClr val="dk1"/>
                </a:solidFill>
                <a:highlight>
                  <a:srgbClr val="FFFFFF"/>
                </a:highlight>
                <a:latin typeface="Century Gothic"/>
                <a:ea typeface="Century Gothic"/>
                <a:cs typeface="Century Gothic"/>
                <a:sym typeface="Century Gothic"/>
              </a:rPr>
              <a:t> </a:t>
            </a:r>
            <a:endParaRPr sz="900">
              <a:solidFill>
                <a:schemeClr val="dk1"/>
              </a:solidFill>
              <a:highlight>
                <a:srgbClr val="FFFFFF"/>
              </a:highlight>
              <a:latin typeface="Century Gothic"/>
              <a:ea typeface="Century Gothic"/>
              <a:cs typeface="Century Gothic"/>
              <a:sym typeface="Century Gothic"/>
            </a:endParaRPr>
          </a:p>
          <a:p>
            <a:pPr indent="-457200" lvl="0" marL="596900" marR="596900" rtl="0" algn="l">
              <a:lnSpc>
                <a:spcPct val="115000"/>
              </a:lnSpc>
              <a:spcBef>
                <a:spcPts val="0"/>
              </a:spcBef>
              <a:spcAft>
                <a:spcPts val="0"/>
              </a:spcAft>
              <a:buClr>
                <a:schemeClr val="dk1"/>
              </a:buClr>
              <a:buSzPts val="1100"/>
              <a:buFont typeface="Arial"/>
              <a:buNone/>
            </a:pPr>
            <a:r>
              <a:rPr lang="en" sz="900">
                <a:solidFill>
                  <a:schemeClr val="dk1"/>
                </a:solidFill>
                <a:highlight>
                  <a:srgbClr val="FFFFFF"/>
                </a:highlight>
                <a:latin typeface="Century Gothic"/>
                <a:ea typeface="Century Gothic"/>
                <a:cs typeface="Century Gothic"/>
                <a:sym typeface="Century Gothic"/>
              </a:rPr>
              <a:t>Twenge, J. M., Campbell, W. K., &amp; Martin, G. N. (2018). Decreases in psychological well-being among American adolescents after 2012 and links to screen time during the rise of smartphone technology. Emotion, 18(6), 765-780.</a:t>
            </a:r>
            <a:r>
              <a:rPr lang="en" sz="900">
                <a:solidFill>
                  <a:schemeClr val="dk1"/>
                </a:solidFill>
                <a:highlight>
                  <a:srgbClr val="FFFFFF"/>
                </a:highlight>
                <a:uFill>
                  <a:noFill/>
                </a:uFill>
                <a:latin typeface="Century Gothic"/>
                <a:ea typeface="Century Gothic"/>
                <a:cs typeface="Century Gothic"/>
                <a:sym typeface="Century Gothic"/>
                <a:hlinkClick r:id="rId9">
                  <a:extLst>
                    <a:ext uri="{A12FA001-AC4F-418D-AE19-62706E023703}">
                      <ahyp:hlinkClr val="tx"/>
                    </a:ext>
                  </a:extLst>
                </a:hlinkClick>
              </a:rPr>
              <a:t> </a:t>
            </a:r>
            <a:r>
              <a:rPr lang="en" sz="900" u="sng">
                <a:solidFill>
                  <a:schemeClr val="hlink"/>
                </a:solidFill>
                <a:highlight>
                  <a:srgbClr val="FFFFFF"/>
                </a:highlight>
                <a:latin typeface="Century Gothic"/>
                <a:ea typeface="Century Gothic"/>
                <a:cs typeface="Century Gothic"/>
                <a:sym typeface="Century Gothic"/>
                <a:hlinkClick r:id="rId10"/>
              </a:rPr>
              <a:t>https://doi.org/10.1037/emo0000403</a:t>
            </a:r>
            <a:r>
              <a:rPr lang="en" sz="900">
                <a:solidFill>
                  <a:schemeClr val="dk1"/>
                </a:solidFill>
                <a:highlight>
                  <a:srgbClr val="FFFFFF"/>
                </a:highlight>
                <a:latin typeface="Century Gothic"/>
                <a:ea typeface="Century Gothic"/>
                <a:cs typeface="Century Gothic"/>
                <a:sym typeface="Century Gothic"/>
              </a:rPr>
              <a:t> </a:t>
            </a:r>
            <a:endParaRPr sz="900">
              <a:solidFill>
                <a:schemeClr val="dk1"/>
              </a:solidFill>
              <a:highlight>
                <a:srgbClr val="FFFFFF"/>
              </a:highlight>
              <a:latin typeface="Century Gothic"/>
              <a:ea typeface="Century Gothic"/>
              <a:cs typeface="Century Gothic"/>
              <a:sym typeface="Century Gothic"/>
            </a:endParaRPr>
          </a:p>
          <a:p>
            <a:pPr indent="-457200" lvl="0" marL="596900" marR="800100" rtl="0" algn="l">
              <a:lnSpc>
                <a:spcPct val="115000"/>
              </a:lnSpc>
              <a:spcBef>
                <a:spcPts val="0"/>
              </a:spcBef>
              <a:spcAft>
                <a:spcPts val="0"/>
              </a:spcAft>
              <a:buClr>
                <a:schemeClr val="dk1"/>
              </a:buClr>
              <a:buSzPts val="1100"/>
              <a:buFont typeface="Arial"/>
              <a:buNone/>
            </a:pPr>
            <a:r>
              <a:rPr lang="en" sz="900">
                <a:solidFill>
                  <a:schemeClr val="dk1"/>
                </a:solidFill>
                <a:highlight>
                  <a:srgbClr val="FFFFFF"/>
                </a:highlight>
                <a:latin typeface="Century Gothic"/>
                <a:ea typeface="Century Gothic"/>
                <a:cs typeface="Century Gothic"/>
                <a:sym typeface="Century Gothic"/>
              </a:rPr>
              <a:t>Rosen, L. D., Carrier, L. M., &amp; Cheever, N. A. (2013). Facebook and texting made me do it: Media-induced task-switching while studying. Computers in Human Behavior, 29(3), 948-958.</a:t>
            </a:r>
            <a:r>
              <a:rPr lang="en" sz="900">
                <a:solidFill>
                  <a:schemeClr val="dk1"/>
                </a:solidFill>
                <a:highlight>
                  <a:srgbClr val="FFFFFF"/>
                </a:highlight>
                <a:uFill>
                  <a:noFill/>
                </a:uFill>
                <a:latin typeface="Century Gothic"/>
                <a:ea typeface="Century Gothic"/>
                <a:cs typeface="Century Gothic"/>
                <a:sym typeface="Century Gothic"/>
                <a:hlinkClick r:id="rId11">
                  <a:extLst>
                    <a:ext uri="{A12FA001-AC4F-418D-AE19-62706E023703}">
                      <ahyp:hlinkClr val="tx"/>
                    </a:ext>
                  </a:extLst>
                </a:hlinkClick>
              </a:rPr>
              <a:t> </a:t>
            </a:r>
            <a:r>
              <a:rPr lang="en" sz="900" u="sng">
                <a:solidFill>
                  <a:schemeClr val="hlink"/>
                </a:solidFill>
                <a:highlight>
                  <a:srgbClr val="FFFFFF"/>
                </a:highlight>
                <a:latin typeface="Century Gothic"/>
                <a:ea typeface="Century Gothic"/>
                <a:cs typeface="Century Gothic"/>
                <a:sym typeface="Century Gothic"/>
                <a:hlinkClick r:id="rId12"/>
              </a:rPr>
              <a:t>https://doi.org/10.1016/j.chb.2012.12.001</a:t>
            </a:r>
            <a:r>
              <a:rPr lang="en" sz="900">
                <a:solidFill>
                  <a:schemeClr val="dk1"/>
                </a:solidFill>
                <a:highlight>
                  <a:srgbClr val="FFFFFF"/>
                </a:highlight>
                <a:latin typeface="Century Gothic"/>
                <a:ea typeface="Century Gothic"/>
                <a:cs typeface="Century Gothic"/>
                <a:sym typeface="Century Gothic"/>
              </a:rPr>
              <a:t> </a:t>
            </a:r>
            <a:endParaRPr sz="900">
              <a:solidFill>
                <a:schemeClr val="dk1"/>
              </a:solidFill>
              <a:highlight>
                <a:srgbClr val="FFFFFF"/>
              </a:highlight>
              <a:latin typeface="Century Gothic"/>
              <a:ea typeface="Century Gothic"/>
              <a:cs typeface="Century Gothic"/>
              <a:sym typeface="Century Gothic"/>
            </a:endParaRPr>
          </a:p>
          <a:p>
            <a:pPr indent="0" lvl="0" marL="139700" rtl="0" algn="l">
              <a:lnSpc>
                <a:spcPct val="115000"/>
              </a:lnSpc>
              <a:spcBef>
                <a:spcPts val="0"/>
              </a:spcBef>
              <a:spcAft>
                <a:spcPts val="0"/>
              </a:spcAft>
              <a:buClr>
                <a:schemeClr val="dk1"/>
              </a:buClr>
              <a:buSzPts val="1100"/>
              <a:buFont typeface="Arial"/>
              <a:buNone/>
            </a:pPr>
            <a:r>
              <a:rPr lang="en" sz="900">
                <a:solidFill>
                  <a:schemeClr val="dk1"/>
                </a:solidFill>
                <a:highlight>
                  <a:srgbClr val="FFFFFF"/>
                </a:highlight>
                <a:latin typeface="Century Gothic"/>
                <a:ea typeface="Century Gothic"/>
                <a:cs typeface="Century Gothic"/>
                <a:sym typeface="Century Gothic"/>
              </a:rPr>
              <a:t>Sturgeon Public School Division. (2021).</a:t>
            </a:r>
            <a:r>
              <a:rPr lang="en" sz="900">
                <a:solidFill>
                  <a:schemeClr val="dk1"/>
                </a:solidFill>
                <a:highlight>
                  <a:srgbClr val="FFFFFF"/>
                </a:highlight>
                <a:uFill>
                  <a:noFill/>
                </a:uFill>
                <a:latin typeface="Century Gothic"/>
                <a:ea typeface="Century Gothic"/>
                <a:cs typeface="Century Gothic"/>
                <a:sym typeface="Century Gothic"/>
                <a:hlinkClick r:id="rId13">
                  <a:extLst>
                    <a:ext uri="{A12FA001-AC4F-418D-AE19-62706E023703}">
                      <ahyp:hlinkClr val="tx"/>
                    </a:ext>
                  </a:extLst>
                </a:hlinkClick>
              </a:rPr>
              <a:t> </a:t>
            </a:r>
            <a:r>
              <a:rPr lang="en" sz="900" u="sng">
                <a:solidFill>
                  <a:schemeClr val="hlink"/>
                </a:solidFill>
                <a:highlight>
                  <a:srgbClr val="FFFFFF"/>
                </a:highlight>
                <a:hlinkClick r:id="rId14"/>
              </a:rPr>
              <a:t>870: Exhibit 2: Technology Resources Responsible Use Protocol Students</a:t>
            </a:r>
            <a:endParaRPr sz="900" u="sng">
              <a:solidFill>
                <a:schemeClr val="hlink"/>
              </a:solidFill>
              <a:highlight>
                <a:srgbClr val="FFFFFF"/>
              </a:highlight>
            </a:endParaRPr>
          </a:p>
          <a:p>
            <a:pPr indent="0" lvl="0" marL="0" rtl="0" algn="l">
              <a:lnSpc>
                <a:spcPct val="115000"/>
              </a:lnSpc>
              <a:spcBef>
                <a:spcPts val="0"/>
              </a:spcBef>
              <a:spcAft>
                <a:spcPts val="0"/>
              </a:spcAft>
              <a:buClr>
                <a:schemeClr val="dk1"/>
              </a:buClr>
              <a:buSzPts val="1100"/>
              <a:buFont typeface="Arial"/>
              <a:buNone/>
            </a:pPr>
            <a:r>
              <a:t/>
            </a:r>
            <a:endParaRPr b="1" i="1" sz="1000">
              <a:solidFill>
                <a:schemeClr val="accent2"/>
              </a:solidFill>
              <a:latin typeface="Montserrat"/>
              <a:ea typeface="Montserrat"/>
              <a:cs typeface="Montserrat"/>
              <a:sym typeface="Montserrat"/>
            </a:endParaRPr>
          </a:p>
          <a:p>
            <a:pPr indent="0" lvl="0" marL="0" rtl="0" algn="ctr">
              <a:lnSpc>
                <a:spcPct val="115000"/>
              </a:lnSpc>
              <a:spcBef>
                <a:spcPts val="0"/>
              </a:spcBef>
              <a:spcAft>
                <a:spcPts val="0"/>
              </a:spcAft>
              <a:buClr>
                <a:schemeClr val="dk1"/>
              </a:buClr>
              <a:buSzPts val="1100"/>
              <a:buFont typeface="Arial"/>
              <a:buNone/>
            </a:pPr>
            <a:r>
              <a:t/>
            </a:r>
            <a:endParaRPr b="1" i="1" sz="1000">
              <a:solidFill>
                <a:schemeClr val="accent2"/>
              </a:solidFill>
              <a:latin typeface="Montserrat"/>
              <a:ea typeface="Montserrat"/>
              <a:cs typeface="Montserrat"/>
              <a:sym typeface="Montserrat"/>
            </a:endParaRPr>
          </a:p>
          <a:p>
            <a:pPr indent="0" lvl="0" marL="0" rtl="0" algn="ctr">
              <a:lnSpc>
                <a:spcPct val="115000"/>
              </a:lnSpc>
              <a:spcBef>
                <a:spcPts val="0"/>
              </a:spcBef>
              <a:spcAft>
                <a:spcPts val="0"/>
              </a:spcAft>
              <a:buClr>
                <a:schemeClr val="dk1"/>
              </a:buClr>
              <a:buSzPts val="1100"/>
              <a:buFont typeface="Arial"/>
              <a:buNone/>
            </a:pPr>
            <a:r>
              <a:t/>
            </a:r>
            <a:endParaRPr b="1" i="1" sz="1000">
              <a:solidFill>
                <a:schemeClr val="accent2"/>
              </a:solidFill>
              <a:latin typeface="Montserrat"/>
              <a:ea typeface="Montserrat"/>
              <a:cs typeface="Montserrat"/>
              <a:sym typeface="Montserrat"/>
            </a:endParaRPr>
          </a:p>
          <a:p>
            <a:pPr indent="0" lvl="0" marL="0" rtl="0" algn="ctr">
              <a:lnSpc>
                <a:spcPct val="115000"/>
              </a:lnSpc>
              <a:spcBef>
                <a:spcPts val="0"/>
              </a:spcBef>
              <a:spcAft>
                <a:spcPts val="0"/>
              </a:spcAft>
              <a:buClr>
                <a:schemeClr val="dk1"/>
              </a:buClr>
              <a:buSzPts val="1100"/>
              <a:buFont typeface="Arial"/>
              <a:buNone/>
            </a:pPr>
            <a:r>
              <a:t/>
            </a:r>
            <a:endParaRPr b="1" i="1" sz="1000">
              <a:solidFill>
                <a:schemeClr val="accent2"/>
              </a:solidFill>
              <a:latin typeface="Montserrat"/>
              <a:ea typeface="Montserrat"/>
              <a:cs typeface="Montserrat"/>
              <a:sym typeface="Montserrat"/>
            </a:endParaRPr>
          </a:p>
          <a:p>
            <a:pPr indent="0" lvl="0" marL="0" rtl="0" algn="ctr">
              <a:lnSpc>
                <a:spcPct val="115000"/>
              </a:lnSpc>
              <a:spcBef>
                <a:spcPts val="0"/>
              </a:spcBef>
              <a:spcAft>
                <a:spcPts val="0"/>
              </a:spcAft>
              <a:buClr>
                <a:schemeClr val="dk1"/>
              </a:buClr>
              <a:buSzPts val="1100"/>
              <a:buFont typeface="Arial"/>
              <a:buNone/>
            </a:pPr>
            <a:r>
              <a:t/>
            </a:r>
            <a:endParaRPr b="1" i="1" sz="1000">
              <a:solidFill>
                <a:schemeClr val="accent2"/>
              </a:solidFill>
              <a:latin typeface="Montserrat"/>
              <a:ea typeface="Montserrat"/>
              <a:cs typeface="Montserrat"/>
              <a:sym typeface="Montserrat"/>
            </a:endParaRPr>
          </a:p>
          <a:p>
            <a:pPr indent="0" lvl="0" marL="0" rtl="0" algn="ctr">
              <a:lnSpc>
                <a:spcPct val="115000"/>
              </a:lnSpc>
              <a:spcBef>
                <a:spcPts val="0"/>
              </a:spcBef>
              <a:spcAft>
                <a:spcPts val="0"/>
              </a:spcAft>
              <a:buClr>
                <a:schemeClr val="dk1"/>
              </a:buClr>
              <a:buSzPts val="1100"/>
              <a:buFont typeface="Arial"/>
              <a:buNone/>
            </a:pPr>
            <a:r>
              <a:t/>
            </a:r>
            <a:endParaRPr b="1" i="1" sz="1000">
              <a:solidFill>
                <a:schemeClr val="accent2"/>
              </a:solidFill>
              <a:latin typeface="Montserrat"/>
              <a:ea typeface="Montserrat"/>
              <a:cs typeface="Montserrat"/>
              <a:sym typeface="Montserrat"/>
            </a:endParaRPr>
          </a:p>
          <a:p>
            <a:pPr indent="0" lvl="0" marL="0" rtl="0" algn="l">
              <a:lnSpc>
                <a:spcPct val="115000"/>
              </a:lnSpc>
              <a:spcBef>
                <a:spcPts val="0"/>
              </a:spcBef>
              <a:spcAft>
                <a:spcPts val="0"/>
              </a:spcAft>
              <a:buClr>
                <a:schemeClr val="dk1"/>
              </a:buClr>
              <a:buSzPts val="1100"/>
              <a:buFont typeface="Arial"/>
              <a:buNone/>
            </a:pPr>
            <a:r>
              <a:t/>
            </a:r>
            <a:endParaRPr b="1" sz="1000">
              <a:solidFill>
                <a:srgbClr val="113A85"/>
              </a:solidFill>
              <a:latin typeface="Playfair Display"/>
              <a:ea typeface="Playfair Display"/>
              <a:cs typeface="Playfair Display"/>
              <a:sym typeface="Playfair Display"/>
            </a:endParaRPr>
          </a:p>
        </p:txBody>
      </p:sp>
      <p:sp>
        <p:nvSpPr>
          <p:cNvPr id="151" name="Google Shape;151;p22"/>
          <p:cNvSpPr txBox="1"/>
          <p:nvPr>
            <p:ph idx="12" type="sldNum"/>
          </p:nvPr>
        </p:nvSpPr>
        <p:spPr>
          <a:xfrm>
            <a:off x="6777966" y="9119180"/>
            <a:ext cx="438900" cy="7698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pic>
        <p:nvPicPr>
          <p:cNvPr id="156" name="Google Shape;156;p23"/>
          <p:cNvPicPr preferRelativeResize="0"/>
          <p:nvPr/>
        </p:nvPicPr>
        <p:blipFill>
          <a:blip r:embed="rId3">
            <a:alphaModFix amt="10000"/>
          </a:blip>
          <a:stretch>
            <a:fillRect/>
          </a:stretch>
        </p:blipFill>
        <p:spPr>
          <a:xfrm>
            <a:off x="23475" y="1301400"/>
            <a:ext cx="7291725" cy="7291725"/>
          </a:xfrm>
          <a:prstGeom prst="rect">
            <a:avLst/>
          </a:prstGeom>
          <a:noFill/>
          <a:ln>
            <a:noFill/>
          </a:ln>
        </p:spPr>
      </p:pic>
      <p:sp>
        <p:nvSpPr>
          <p:cNvPr id="157" name="Google Shape;157;p23"/>
          <p:cNvSpPr txBox="1"/>
          <p:nvPr/>
        </p:nvSpPr>
        <p:spPr>
          <a:xfrm>
            <a:off x="561975" y="1301400"/>
            <a:ext cx="6105600" cy="354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t/>
            </a:r>
            <a:endParaRPr sz="1100">
              <a:solidFill>
                <a:schemeClr val="dk1"/>
              </a:solidFill>
              <a:latin typeface="Playfair Display"/>
              <a:ea typeface="Playfair Display"/>
              <a:cs typeface="Playfair Display"/>
              <a:sym typeface="Playfair Display"/>
            </a:endParaRPr>
          </a:p>
        </p:txBody>
      </p:sp>
      <p:sp>
        <p:nvSpPr>
          <p:cNvPr id="158" name="Google Shape;158;p23"/>
          <p:cNvSpPr txBox="1"/>
          <p:nvPr/>
        </p:nvSpPr>
        <p:spPr>
          <a:xfrm>
            <a:off x="561975" y="451450"/>
            <a:ext cx="6419700" cy="55959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Clr>
                <a:schemeClr val="dk1"/>
              </a:buClr>
              <a:buSzPts val="1100"/>
              <a:buFont typeface="Arial"/>
              <a:buNone/>
            </a:pPr>
            <a:r>
              <a:rPr lang="en" sz="2300">
                <a:solidFill>
                  <a:srgbClr val="0E101A"/>
                </a:solidFill>
                <a:latin typeface="Impact"/>
                <a:ea typeface="Impact"/>
                <a:cs typeface="Impact"/>
                <a:sym typeface="Impact"/>
              </a:rPr>
              <a:t>Focused &amp; Effective Communication</a:t>
            </a:r>
            <a:endParaRPr sz="2300">
              <a:solidFill>
                <a:srgbClr val="0E101A"/>
              </a:solidFill>
              <a:latin typeface="Impact"/>
              <a:ea typeface="Impact"/>
              <a:cs typeface="Impact"/>
              <a:sym typeface="Impact"/>
            </a:endParaRPr>
          </a:p>
          <a:p>
            <a:pPr indent="0" lvl="0" marL="0" rtl="0" algn="l">
              <a:lnSpc>
                <a:spcPct val="115000"/>
              </a:lnSpc>
              <a:spcBef>
                <a:spcPts val="0"/>
              </a:spcBef>
              <a:spcAft>
                <a:spcPts val="0"/>
              </a:spcAft>
              <a:buClr>
                <a:schemeClr val="dk1"/>
              </a:buClr>
              <a:buSzPts val="1100"/>
              <a:buFont typeface="Arial"/>
              <a:buNone/>
            </a:pPr>
            <a:r>
              <a:t/>
            </a:r>
            <a:endParaRPr sz="1200">
              <a:solidFill>
                <a:srgbClr val="0E101A"/>
              </a:solidFill>
              <a:latin typeface="Montserrat"/>
              <a:ea typeface="Montserrat"/>
              <a:cs typeface="Montserrat"/>
              <a:sym typeface="Montserrat"/>
            </a:endParaRPr>
          </a:p>
          <a:p>
            <a:pPr indent="0" lvl="0" marL="0" rtl="0" algn="l">
              <a:lnSpc>
                <a:spcPct val="115000"/>
              </a:lnSpc>
              <a:spcBef>
                <a:spcPts val="0"/>
              </a:spcBef>
              <a:spcAft>
                <a:spcPts val="0"/>
              </a:spcAft>
              <a:buClr>
                <a:schemeClr val="dk1"/>
              </a:buClr>
              <a:buSzPts val="1100"/>
              <a:buFont typeface="Arial"/>
              <a:buNone/>
            </a:pPr>
            <a:r>
              <a:rPr lang="en" sz="1200">
                <a:solidFill>
                  <a:srgbClr val="0E101A"/>
                </a:solidFill>
                <a:latin typeface="Montserrat"/>
                <a:ea typeface="Montserrat"/>
                <a:cs typeface="Montserrat"/>
                <a:sym typeface="Montserrat"/>
              </a:rPr>
              <a:t>F</a:t>
            </a:r>
            <a:r>
              <a:rPr lang="en" sz="1000">
                <a:solidFill>
                  <a:srgbClr val="0E101A"/>
                </a:solidFill>
                <a:latin typeface="Montserrat"/>
                <a:ea typeface="Montserrat"/>
                <a:cs typeface="Montserrat"/>
                <a:sym typeface="Montserrat"/>
              </a:rPr>
              <a:t>ocused and Effective Communication is an interest-based dispute resolution approach for dealing with communication and challenges between internal and external stakeholders. Sturgeon Public Schools reviewed AP717 – Healthy Interactions Program and replaced it with a new </a:t>
            </a:r>
            <a:r>
              <a:rPr lang="en" sz="1000" u="sng">
                <a:solidFill>
                  <a:srgbClr val="4A6EE0"/>
                </a:solidFill>
                <a:latin typeface="Montserrat"/>
                <a:ea typeface="Montserrat"/>
                <a:cs typeface="Montserrat"/>
                <a:sym typeface="Montserrat"/>
                <a:hlinkClick r:id="rId4">
                  <a:extLst>
                    <a:ext uri="{A12FA001-AC4F-418D-AE19-62706E023703}">
                      <ahyp:hlinkClr val="tx"/>
                    </a:ext>
                  </a:extLst>
                </a:hlinkClick>
              </a:rPr>
              <a:t>Administrative Procedure - AP221 - Focused and Effective Communication</a:t>
            </a:r>
            <a:r>
              <a:rPr lang="en" sz="1000">
                <a:solidFill>
                  <a:srgbClr val="0E101A"/>
                </a:solidFill>
                <a:latin typeface="Montserrat"/>
                <a:ea typeface="Montserrat"/>
                <a:cs typeface="Montserrat"/>
                <a:sym typeface="Montserrat"/>
              </a:rPr>
              <a:t>. AP221 clearly defines the process for open communication and dispute resolution in Sturgeon Public Schools.</a:t>
            </a:r>
            <a:endParaRPr sz="1000">
              <a:solidFill>
                <a:srgbClr val="0E101A"/>
              </a:solidFill>
              <a:latin typeface="Montserrat"/>
              <a:ea typeface="Montserrat"/>
              <a:cs typeface="Montserrat"/>
              <a:sym typeface="Montserrat"/>
            </a:endParaRPr>
          </a:p>
          <a:p>
            <a:pPr indent="0" lvl="0" marL="0" rtl="0" algn="l">
              <a:lnSpc>
                <a:spcPct val="115000"/>
              </a:lnSpc>
              <a:spcBef>
                <a:spcPts val="0"/>
              </a:spcBef>
              <a:spcAft>
                <a:spcPts val="0"/>
              </a:spcAft>
              <a:buClr>
                <a:schemeClr val="dk1"/>
              </a:buClr>
              <a:buSzPts val="1100"/>
              <a:buFont typeface="Arial"/>
              <a:buNone/>
            </a:pPr>
            <a:r>
              <a:t/>
            </a:r>
            <a:endParaRPr sz="1000">
              <a:solidFill>
                <a:srgbClr val="0E101A"/>
              </a:solidFill>
              <a:latin typeface="Montserrat"/>
              <a:ea typeface="Montserrat"/>
              <a:cs typeface="Montserrat"/>
              <a:sym typeface="Montserrat"/>
            </a:endParaRPr>
          </a:p>
          <a:p>
            <a:pPr indent="0" lvl="0" marL="0" rtl="0" algn="l">
              <a:lnSpc>
                <a:spcPct val="115000"/>
              </a:lnSpc>
              <a:spcBef>
                <a:spcPts val="0"/>
              </a:spcBef>
              <a:spcAft>
                <a:spcPts val="0"/>
              </a:spcAft>
              <a:buClr>
                <a:schemeClr val="dk1"/>
              </a:buClr>
              <a:buSzPts val="1100"/>
              <a:buFont typeface="Arial"/>
              <a:buNone/>
            </a:pPr>
            <a:r>
              <a:rPr lang="en" sz="1000">
                <a:solidFill>
                  <a:srgbClr val="0E101A"/>
                </a:solidFill>
                <a:latin typeface="Montserrat"/>
                <a:ea typeface="Montserrat"/>
                <a:cs typeface="Montserrat"/>
                <a:sym typeface="Montserrat"/>
              </a:rPr>
              <a:t>At Namao, we cultivate healthy relationships when problem-solving. Nurturing healthy relationships by considering stakeholder interests and a problem-solving approach to conflict resolution creates and maintains open lines of communication. It meets the needs of staff, parents, students and the community through building stronger relationships. Building healthy relationships is an ongoing process in which all parties commit to making relationships work—a winning approach for staff, parents, community, and especially students. Concerns regarding your child start with the teacher first. </a:t>
            </a:r>
            <a:endParaRPr sz="1000">
              <a:solidFill>
                <a:srgbClr val="0E101A"/>
              </a:solidFill>
              <a:latin typeface="Montserrat"/>
              <a:ea typeface="Montserrat"/>
              <a:cs typeface="Montserrat"/>
              <a:sym typeface="Montserrat"/>
            </a:endParaRPr>
          </a:p>
          <a:p>
            <a:pPr indent="0" lvl="0" marL="0" rtl="0" algn="l">
              <a:lnSpc>
                <a:spcPct val="115000"/>
              </a:lnSpc>
              <a:spcBef>
                <a:spcPts val="0"/>
              </a:spcBef>
              <a:spcAft>
                <a:spcPts val="0"/>
              </a:spcAft>
              <a:buClr>
                <a:schemeClr val="dk1"/>
              </a:buClr>
              <a:buSzPts val="1100"/>
              <a:buFont typeface="Arial"/>
              <a:buNone/>
            </a:pPr>
            <a:r>
              <a:t/>
            </a:r>
            <a:endParaRPr sz="1000">
              <a:solidFill>
                <a:srgbClr val="0E101A"/>
              </a:solidFill>
              <a:latin typeface="Montserrat"/>
              <a:ea typeface="Montserrat"/>
              <a:cs typeface="Montserrat"/>
              <a:sym typeface="Montserrat"/>
            </a:endParaRPr>
          </a:p>
          <a:p>
            <a:pPr indent="0" lvl="0" marL="0" rtl="0" algn="l">
              <a:lnSpc>
                <a:spcPct val="115000"/>
              </a:lnSpc>
              <a:spcBef>
                <a:spcPts val="0"/>
              </a:spcBef>
              <a:spcAft>
                <a:spcPts val="0"/>
              </a:spcAft>
              <a:buClr>
                <a:schemeClr val="dk1"/>
              </a:buClr>
              <a:buSzPts val="1100"/>
              <a:buFont typeface="Arial"/>
              <a:buNone/>
            </a:pPr>
            <a:r>
              <a:rPr lang="en" sz="1000">
                <a:solidFill>
                  <a:srgbClr val="0E101A"/>
                </a:solidFill>
                <a:latin typeface="Montserrat"/>
                <a:ea typeface="Montserrat"/>
                <a:cs typeface="Montserrat"/>
                <a:sym typeface="Montserrat"/>
              </a:rPr>
              <a:t> We intend to assist staff, parents and community members to more effectively and efficiently resolve potentially difficult issues while minimizing unproductive conflict. Therefore, all possible participants must understand that in Sturgeon Public School Division, there is one standard and consistent manner in which concerns, problems and issues will be handled. </a:t>
            </a:r>
            <a:endParaRPr sz="1000">
              <a:solidFill>
                <a:srgbClr val="0E101A"/>
              </a:solidFill>
              <a:latin typeface="Montserrat"/>
              <a:ea typeface="Montserrat"/>
              <a:cs typeface="Montserrat"/>
              <a:sym typeface="Montserrat"/>
            </a:endParaRPr>
          </a:p>
          <a:p>
            <a:pPr indent="0" lvl="0" marL="0" rtl="0" algn="l">
              <a:lnSpc>
                <a:spcPct val="115000"/>
              </a:lnSpc>
              <a:spcBef>
                <a:spcPts val="0"/>
              </a:spcBef>
              <a:spcAft>
                <a:spcPts val="0"/>
              </a:spcAft>
              <a:buClr>
                <a:schemeClr val="dk1"/>
              </a:buClr>
              <a:buSzPts val="1100"/>
              <a:buFont typeface="Arial"/>
              <a:buNone/>
            </a:pPr>
            <a:r>
              <a:rPr lang="en" sz="1000">
                <a:solidFill>
                  <a:srgbClr val="0E101A"/>
                </a:solidFill>
                <a:latin typeface="Montserrat"/>
                <a:ea typeface="Montserrat"/>
                <a:cs typeface="Montserrat"/>
                <a:sym typeface="Montserrat"/>
              </a:rPr>
              <a:t> </a:t>
            </a:r>
            <a:endParaRPr sz="1000">
              <a:solidFill>
                <a:srgbClr val="0E101A"/>
              </a:solidFill>
              <a:latin typeface="Montserrat"/>
              <a:ea typeface="Montserrat"/>
              <a:cs typeface="Montserrat"/>
              <a:sym typeface="Montserrat"/>
            </a:endParaRPr>
          </a:p>
          <a:p>
            <a:pPr indent="-292100" lvl="0" marL="457200" rtl="0" algn="l">
              <a:lnSpc>
                <a:spcPct val="115000"/>
              </a:lnSpc>
              <a:spcBef>
                <a:spcPts val="0"/>
              </a:spcBef>
              <a:spcAft>
                <a:spcPts val="0"/>
              </a:spcAft>
              <a:buClr>
                <a:srgbClr val="0E101A"/>
              </a:buClr>
              <a:buSzPts val="1000"/>
              <a:buFont typeface="Montserrat"/>
              <a:buChar char="●"/>
            </a:pPr>
            <a:r>
              <a:rPr i="1" lang="en" sz="1000">
                <a:solidFill>
                  <a:srgbClr val="0E101A"/>
                </a:solidFill>
                <a:latin typeface="Montserrat"/>
                <a:ea typeface="Montserrat"/>
                <a:cs typeface="Montserrat"/>
                <a:sym typeface="Montserrat"/>
              </a:rPr>
              <a:t>Consistency</a:t>
            </a:r>
            <a:r>
              <a:rPr lang="en" sz="1000">
                <a:solidFill>
                  <a:srgbClr val="0E101A"/>
                </a:solidFill>
                <a:latin typeface="Montserrat"/>
                <a:ea typeface="Montserrat"/>
                <a:cs typeface="Montserrat"/>
                <a:sym typeface="Montserrat"/>
              </a:rPr>
              <a:t>: All Sturgeon Public School employees follow consistent procedures and use consistent terminology—people know what to expect. </a:t>
            </a:r>
            <a:endParaRPr sz="1000">
              <a:solidFill>
                <a:srgbClr val="0E101A"/>
              </a:solidFill>
              <a:latin typeface="Montserrat"/>
              <a:ea typeface="Montserrat"/>
              <a:cs typeface="Montserrat"/>
              <a:sym typeface="Montserrat"/>
            </a:endParaRPr>
          </a:p>
          <a:p>
            <a:pPr indent="0" lvl="0" marL="0" rtl="0" algn="l">
              <a:lnSpc>
                <a:spcPct val="115000"/>
              </a:lnSpc>
              <a:spcBef>
                <a:spcPts val="0"/>
              </a:spcBef>
              <a:spcAft>
                <a:spcPts val="0"/>
              </a:spcAft>
              <a:buClr>
                <a:schemeClr val="dk1"/>
              </a:buClr>
              <a:buSzPts val="1100"/>
              <a:buFont typeface="Arial"/>
              <a:buNone/>
            </a:pPr>
            <a:r>
              <a:rPr lang="en" sz="1000">
                <a:solidFill>
                  <a:srgbClr val="0E101A"/>
                </a:solidFill>
                <a:latin typeface="Montserrat"/>
                <a:ea typeface="Montserrat"/>
                <a:cs typeface="Montserrat"/>
                <a:sym typeface="Montserrat"/>
              </a:rPr>
              <a:t> </a:t>
            </a:r>
            <a:endParaRPr sz="1000">
              <a:solidFill>
                <a:srgbClr val="0E101A"/>
              </a:solidFill>
              <a:latin typeface="Montserrat"/>
              <a:ea typeface="Montserrat"/>
              <a:cs typeface="Montserrat"/>
              <a:sym typeface="Montserrat"/>
            </a:endParaRPr>
          </a:p>
          <a:p>
            <a:pPr indent="-292100" lvl="0" marL="457200" rtl="0" algn="l">
              <a:lnSpc>
                <a:spcPct val="115000"/>
              </a:lnSpc>
              <a:spcBef>
                <a:spcPts val="0"/>
              </a:spcBef>
              <a:spcAft>
                <a:spcPts val="0"/>
              </a:spcAft>
              <a:buClr>
                <a:srgbClr val="0E101A"/>
              </a:buClr>
              <a:buSzPts val="1000"/>
              <a:buFont typeface="Montserrat"/>
              <a:buChar char="●"/>
            </a:pPr>
            <a:r>
              <a:rPr i="1" lang="en" sz="1000">
                <a:solidFill>
                  <a:srgbClr val="0E101A"/>
                </a:solidFill>
                <a:latin typeface="Montserrat"/>
                <a:ea typeface="Montserrat"/>
                <a:cs typeface="Montserrat"/>
                <a:sym typeface="Montserrat"/>
              </a:rPr>
              <a:t>Comprehensiveness</a:t>
            </a:r>
            <a:r>
              <a:rPr lang="en" sz="1000">
                <a:solidFill>
                  <a:srgbClr val="0E101A"/>
                </a:solidFill>
                <a:latin typeface="Montserrat"/>
                <a:ea typeface="Montserrat"/>
                <a:cs typeface="Montserrat"/>
                <a:sym typeface="Montserrat"/>
              </a:rPr>
              <a:t>: The interests of all parties involved (parent, staff, student, others) will be considered whenever a concern arises—no one is ignored. </a:t>
            </a:r>
            <a:endParaRPr sz="1000">
              <a:solidFill>
                <a:srgbClr val="0E101A"/>
              </a:solidFill>
              <a:latin typeface="Montserrat"/>
              <a:ea typeface="Montserrat"/>
              <a:cs typeface="Montserrat"/>
              <a:sym typeface="Montserrat"/>
            </a:endParaRPr>
          </a:p>
          <a:p>
            <a:pPr indent="0" lvl="0" marL="0" rtl="0" algn="l">
              <a:lnSpc>
                <a:spcPct val="115000"/>
              </a:lnSpc>
              <a:spcBef>
                <a:spcPts val="0"/>
              </a:spcBef>
              <a:spcAft>
                <a:spcPts val="0"/>
              </a:spcAft>
              <a:buClr>
                <a:schemeClr val="dk1"/>
              </a:buClr>
              <a:buSzPts val="1100"/>
              <a:buFont typeface="Arial"/>
              <a:buNone/>
            </a:pPr>
            <a:r>
              <a:rPr lang="en" sz="1000">
                <a:solidFill>
                  <a:srgbClr val="0E101A"/>
                </a:solidFill>
                <a:latin typeface="Montserrat"/>
                <a:ea typeface="Montserrat"/>
                <a:cs typeface="Montserrat"/>
                <a:sym typeface="Montserrat"/>
              </a:rPr>
              <a:t> </a:t>
            </a:r>
            <a:endParaRPr sz="1000">
              <a:solidFill>
                <a:srgbClr val="0E101A"/>
              </a:solidFill>
              <a:latin typeface="Montserrat"/>
              <a:ea typeface="Montserrat"/>
              <a:cs typeface="Montserrat"/>
              <a:sym typeface="Montserrat"/>
            </a:endParaRPr>
          </a:p>
          <a:p>
            <a:pPr indent="-292100" lvl="0" marL="457200" rtl="0" algn="l">
              <a:lnSpc>
                <a:spcPct val="115000"/>
              </a:lnSpc>
              <a:spcBef>
                <a:spcPts val="0"/>
              </a:spcBef>
              <a:spcAft>
                <a:spcPts val="0"/>
              </a:spcAft>
              <a:buClr>
                <a:srgbClr val="0E101A"/>
              </a:buClr>
              <a:buSzPts val="1000"/>
              <a:buFont typeface="Montserrat"/>
              <a:buChar char="●"/>
            </a:pPr>
            <a:r>
              <a:rPr i="1" lang="en" sz="1000">
                <a:solidFill>
                  <a:srgbClr val="0E101A"/>
                </a:solidFill>
                <a:latin typeface="Montserrat"/>
                <a:ea typeface="Montserrat"/>
                <a:cs typeface="Montserrat"/>
                <a:sym typeface="Montserrat"/>
              </a:rPr>
              <a:t>Credibility</a:t>
            </a:r>
            <a:r>
              <a:rPr lang="en" sz="1000">
                <a:solidFill>
                  <a:srgbClr val="0E101A"/>
                </a:solidFill>
                <a:latin typeface="Montserrat"/>
                <a:ea typeface="Montserrat"/>
                <a:cs typeface="Montserrat"/>
                <a:sym typeface="Montserrat"/>
              </a:rPr>
              <a:t>: All individuals in a community must know that all concerns are handled in an interest-based manner that is fair to everyone. </a:t>
            </a:r>
            <a:endParaRPr b="1" sz="1000">
              <a:solidFill>
                <a:schemeClr val="dk1"/>
              </a:solidFill>
              <a:latin typeface="Montserrat"/>
              <a:ea typeface="Montserrat"/>
              <a:cs typeface="Montserrat"/>
              <a:sym typeface="Montserrat"/>
            </a:endParaRPr>
          </a:p>
        </p:txBody>
      </p:sp>
      <p:sp>
        <p:nvSpPr>
          <p:cNvPr id="159" name="Google Shape;159;p23"/>
          <p:cNvSpPr txBox="1"/>
          <p:nvPr>
            <p:ph idx="12" type="sldNum"/>
          </p:nvPr>
        </p:nvSpPr>
        <p:spPr>
          <a:xfrm>
            <a:off x="6777966" y="9119180"/>
            <a:ext cx="438900" cy="7698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fld id="{00000000-1234-1234-1234-123412341234}" type="slidenum">
              <a:rPr lang="en"/>
              <a:t>‹#›</a:t>
            </a:fld>
            <a:endParaRPr/>
          </a:p>
        </p:txBody>
      </p:sp>
      <p:pic>
        <p:nvPicPr>
          <p:cNvPr id="160" name="Google Shape;160;p23"/>
          <p:cNvPicPr preferRelativeResize="0"/>
          <p:nvPr/>
        </p:nvPicPr>
        <p:blipFill>
          <a:blip r:embed="rId5">
            <a:alphaModFix/>
          </a:blip>
          <a:stretch>
            <a:fillRect/>
          </a:stretch>
        </p:blipFill>
        <p:spPr>
          <a:xfrm>
            <a:off x="1123138" y="5923449"/>
            <a:ext cx="5068924" cy="37977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24"/>
          <p:cNvSpPr txBox="1"/>
          <p:nvPr/>
        </p:nvSpPr>
        <p:spPr>
          <a:xfrm>
            <a:off x="561975" y="1301400"/>
            <a:ext cx="6105600" cy="354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t/>
            </a:r>
            <a:endParaRPr sz="1100">
              <a:solidFill>
                <a:schemeClr val="dk1"/>
              </a:solidFill>
              <a:latin typeface="Playfair Display"/>
              <a:ea typeface="Playfair Display"/>
              <a:cs typeface="Playfair Display"/>
              <a:sym typeface="Playfair Display"/>
            </a:endParaRPr>
          </a:p>
        </p:txBody>
      </p:sp>
      <p:sp>
        <p:nvSpPr>
          <p:cNvPr id="166" name="Google Shape;166;p24"/>
          <p:cNvSpPr txBox="1"/>
          <p:nvPr/>
        </p:nvSpPr>
        <p:spPr>
          <a:xfrm>
            <a:off x="561975" y="451450"/>
            <a:ext cx="6419700" cy="6219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Clr>
                <a:schemeClr val="dk1"/>
              </a:buClr>
              <a:buSzPts val="1100"/>
              <a:buFont typeface="Arial"/>
              <a:buNone/>
            </a:pPr>
            <a:r>
              <a:rPr b="1" lang="en" sz="1600">
                <a:solidFill>
                  <a:srgbClr val="0E101A"/>
                </a:solidFill>
                <a:latin typeface="Montserrat"/>
                <a:ea typeface="Montserrat"/>
                <a:cs typeface="Montserrat"/>
                <a:sym typeface="Montserrat"/>
              </a:rPr>
              <a:t>Colouring Pages</a:t>
            </a:r>
            <a:endParaRPr sz="1200">
              <a:solidFill>
                <a:srgbClr val="0E101A"/>
              </a:solidFill>
              <a:latin typeface="Montserrat"/>
              <a:ea typeface="Montserrat"/>
              <a:cs typeface="Montserrat"/>
              <a:sym typeface="Montserrat"/>
            </a:endParaRPr>
          </a:p>
          <a:p>
            <a:pPr indent="0" lvl="0" marL="457200" rtl="0" algn="l">
              <a:lnSpc>
                <a:spcPct val="115000"/>
              </a:lnSpc>
              <a:spcBef>
                <a:spcPts val="0"/>
              </a:spcBef>
              <a:spcAft>
                <a:spcPts val="0"/>
              </a:spcAft>
              <a:buNone/>
            </a:pPr>
            <a:r>
              <a:t/>
            </a:r>
            <a:endParaRPr b="1" sz="1000">
              <a:solidFill>
                <a:schemeClr val="dk1"/>
              </a:solidFill>
              <a:latin typeface="Montserrat"/>
              <a:ea typeface="Montserrat"/>
              <a:cs typeface="Montserrat"/>
              <a:sym typeface="Montserrat"/>
            </a:endParaRPr>
          </a:p>
        </p:txBody>
      </p:sp>
      <p:sp>
        <p:nvSpPr>
          <p:cNvPr id="167" name="Google Shape;167;p24"/>
          <p:cNvSpPr txBox="1"/>
          <p:nvPr>
            <p:ph idx="12" type="sldNum"/>
          </p:nvPr>
        </p:nvSpPr>
        <p:spPr>
          <a:xfrm>
            <a:off x="6777966" y="9119180"/>
            <a:ext cx="438900" cy="7698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fld id="{00000000-1234-1234-1234-123412341234}" type="slidenum">
              <a:rPr lang="en"/>
              <a:t>‹#›</a:t>
            </a:fld>
            <a:endParaRPr/>
          </a:p>
        </p:txBody>
      </p:sp>
      <p:pic>
        <p:nvPicPr>
          <p:cNvPr id="168" name="Google Shape;168;p24"/>
          <p:cNvPicPr preferRelativeResize="0"/>
          <p:nvPr/>
        </p:nvPicPr>
        <p:blipFill>
          <a:blip r:embed="rId3">
            <a:alphaModFix/>
          </a:blip>
          <a:stretch>
            <a:fillRect/>
          </a:stretch>
        </p:blipFill>
        <p:spPr>
          <a:xfrm>
            <a:off x="-150062" y="2186962"/>
            <a:ext cx="7843774" cy="62286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25"/>
          <p:cNvSpPr txBox="1"/>
          <p:nvPr/>
        </p:nvSpPr>
        <p:spPr>
          <a:xfrm>
            <a:off x="561975" y="1301400"/>
            <a:ext cx="6105600" cy="354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t/>
            </a:r>
            <a:endParaRPr sz="1100">
              <a:solidFill>
                <a:schemeClr val="dk1"/>
              </a:solidFill>
              <a:latin typeface="Playfair Display"/>
              <a:ea typeface="Playfair Display"/>
              <a:cs typeface="Playfair Display"/>
              <a:sym typeface="Playfair Display"/>
            </a:endParaRPr>
          </a:p>
        </p:txBody>
      </p:sp>
      <p:sp>
        <p:nvSpPr>
          <p:cNvPr id="174" name="Google Shape;174;p25"/>
          <p:cNvSpPr txBox="1"/>
          <p:nvPr>
            <p:ph idx="12" type="sldNum"/>
          </p:nvPr>
        </p:nvSpPr>
        <p:spPr>
          <a:xfrm>
            <a:off x="6777966" y="9119180"/>
            <a:ext cx="438900" cy="7698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fld id="{00000000-1234-1234-1234-123412341234}" type="slidenum">
              <a:rPr lang="en"/>
              <a:t>‹#›</a:t>
            </a:fld>
            <a:endParaRPr/>
          </a:p>
        </p:txBody>
      </p:sp>
      <p:pic>
        <p:nvPicPr>
          <p:cNvPr id="175" name="Google Shape;175;p25"/>
          <p:cNvPicPr preferRelativeResize="0"/>
          <p:nvPr/>
        </p:nvPicPr>
        <p:blipFill>
          <a:blip r:embed="rId3">
            <a:alphaModFix/>
          </a:blip>
          <a:stretch>
            <a:fillRect/>
          </a:stretch>
        </p:blipFill>
        <p:spPr>
          <a:xfrm>
            <a:off x="691650" y="1301400"/>
            <a:ext cx="7010399" cy="701039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pic>
        <p:nvPicPr>
          <p:cNvPr id="70" name="Google Shape;70;p14"/>
          <p:cNvPicPr preferRelativeResize="0"/>
          <p:nvPr/>
        </p:nvPicPr>
        <p:blipFill>
          <a:blip r:embed="rId3">
            <a:alphaModFix amt="10000"/>
          </a:blip>
          <a:stretch>
            <a:fillRect/>
          </a:stretch>
        </p:blipFill>
        <p:spPr>
          <a:xfrm>
            <a:off x="504825" y="1190625"/>
            <a:ext cx="6324600" cy="6461025"/>
          </a:xfrm>
          <a:prstGeom prst="rect">
            <a:avLst/>
          </a:prstGeom>
          <a:noFill/>
          <a:ln>
            <a:noFill/>
          </a:ln>
        </p:spPr>
      </p:pic>
      <p:sp>
        <p:nvSpPr>
          <p:cNvPr id="71" name="Google Shape;71;p14"/>
          <p:cNvSpPr txBox="1"/>
          <p:nvPr>
            <p:ph idx="12" type="sldNum"/>
          </p:nvPr>
        </p:nvSpPr>
        <p:spPr>
          <a:xfrm>
            <a:off x="6777966" y="9119180"/>
            <a:ext cx="438900" cy="7698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fld id="{00000000-1234-1234-1234-123412341234}" type="slidenum">
              <a:rPr lang="en"/>
              <a:t>‹#›</a:t>
            </a:fld>
            <a:endParaRPr/>
          </a:p>
        </p:txBody>
      </p:sp>
      <p:sp>
        <p:nvSpPr>
          <p:cNvPr id="72" name="Google Shape;72;p14"/>
          <p:cNvSpPr txBox="1"/>
          <p:nvPr/>
        </p:nvSpPr>
        <p:spPr>
          <a:xfrm>
            <a:off x="1055775" y="7539588"/>
            <a:ext cx="51369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600">
              <a:solidFill>
                <a:schemeClr val="dk1"/>
              </a:solidFill>
              <a:latin typeface="Montserrat"/>
              <a:ea typeface="Montserrat"/>
              <a:cs typeface="Montserrat"/>
              <a:sym typeface="Montserrat"/>
            </a:endParaRPr>
          </a:p>
        </p:txBody>
      </p:sp>
      <p:sp>
        <p:nvSpPr>
          <p:cNvPr id="73" name="Google Shape;73;p14"/>
          <p:cNvSpPr txBox="1"/>
          <p:nvPr/>
        </p:nvSpPr>
        <p:spPr>
          <a:xfrm>
            <a:off x="1762050" y="566925"/>
            <a:ext cx="3791100" cy="538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300">
                <a:solidFill>
                  <a:schemeClr val="dk1"/>
                </a:solidFill>
                <a:latin typeface="Impact"/>
                <a:ea typeface="Impact"/>
                <a:cs typeface="Impact"/>
                <a:sym typeface="Impact"/>
              </a:rPr>
              <a:t>Principal’s Message</a:t>
            </a:r>
            <a:endParaRPr sz="2300">
              <a:solidFill>
                <a:schemeClr val="dk1"/>
              </a:solidFill>
              <a:latin typeface="Impact"/>
              <a:ea typeface="Impact"/>
              <a:cs typeface="Impact"/>
              <a:sym typeface="Impact"/>
            </a:endParaRPr>
          </a:p>
        </p:txBody>
      </p:sp>
      <p:sp>
        <p:nvSpPr>
          <p:cNvPr id="74" name="Google Shape;74;p14"/>
          <p:cNvSpPr txBox="1"/>
          <p:nvPr/>
        </p:nvSpPr>
        <p:spPr>
          <a:xfrm>
            <a:off x="457275" y="5702100"/>
            <a:ext cx="6419700" cy="3701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000">
                <a:solidFill>
                  <a:schemeClr val="dk1"/>
                </a:solidFill>
                <a:latin typeface="Montserrat"/>
                <a:ea typeface="Montserrat"/>
                <a:cs typeface="Montserrat"/>
                <a:sym typeface="Montserrat"/>
              </a:rPr>
              <a:t>A strong partnership between parents, staff, and students is essential in assuring each student meets their potential, enabling Namao School to be the best possible. As a Learning Community, we believe we should be committed to providing quality instruction with a prime focus on student learning.</a:t>
            </a:r>
            <a:endParaRPr sz="1000">
              <a:solidFill>
                <a:schemeClr val="dk1"/>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sz="1000">
              <a:solidFill>
                <a:schemeClr val="dk1"/>
              </a:solidFill>
              <a:latin typeface="Montserrat"/>
              <a:ea typeface="Montserrat"/>
              <a:cs typeface="Montserrat"/>
              <a:sym typeface="Montserrat"/>
            </a:endParaRPr>
          </a:p>
          <a:p>
            <a:pPr indent="0" lvl="0" marL="0" rtl="0" algn="l">
              <a:lnSpc>
                <a:spcPct val="115000"/>
              </a:lnSpc>
              <a:spcBef>
                <a:spcPts val="0"/>
              </a:spcBef>
              <a:spcAft>
                <a:spcPts val="0"/>
              </a:spcAft>
              <a:buNone/>
            </a:pPr>
            <a:r>
              <a:rPr lang="en" sz="1000">
                <a:solidFill>
                  <a:schemeClr val="dk1"/>
                </a:solidFill>
                <a:latin typeface="Montserrat"/>
                <a:ea typeface="Montserrat"/>
                <a:cs typeface="Montserrat"/>
                <a:sym typeface="Montserrat"/>
              </a:rPr>
              <a:t>Namao School staff, students and families share responsibility in being proactive in maintaining a welcoming, caring, respectful, safe and inclusive learning environment that acknowledges and promotes understanding, respect and the recognition of diversity, equity, inclusion and human rights of all students and families within the school community. (</a:t>
            </a:r>
            <a:r>
              <a:rPr lang="en" sz="1000" u="sng">
                <a:solidFill>
                  <a:schemeClr val="dk1"/>
                </a:solidFill>
                <a:latin typeface="Montserrat"/>
                <a:ea typeface="Montserrat"/>
                <a:cs typeface="Montserrat"/>
                <a:sym typeface="Montserrat"/>
                <a:hlinkClick r:id="rId4">
                  <a:extLst>
                    <a:ext uri="{A12FA001-AC4F-418D-AE19-62706E023703}">
                      <ahyp:hlinkClr val="tx"/>
                    </a:ext>
                  </a:extLst>
                </a:hlinkClick>
              </a:rPr>
              <a:t>Per Policy 310</a:t>
            </a:r>
            <a:r>
              <a:rPr lang="en" sz="1000">
                <a:solidFill>
                  <a:schemeClr val="dk1"/>
                </a:solidFill>
                <a:latin typeface="Montserrat"/>
                <a:ea typeface="Montserrat"/>
                <a:cs typeface="Montserrat"/>
                <a:sym typeface="Montserrat"/>
              </a:rPr>
              <a:t> &amp; </a:t>
            </a:r>
            <a:r>
              <a:rPr lang="en" sz="1000" u="sng">
                <a:solidFill>
                  <a:schemeClr val="dk1"/>
                </a:solidFill>
                <a:latin typeface="Montserrat"/>
                <a:ea typeface="Montserrat"/>
                <a:cs typeface="Montserrat"/>
                <a:sym typeface="Montserrat"/>
                <a:hlinkClick r:id="rId5">
                  <a:extLst>
                    <a:ext uri="{A12FA001-AC4F-418D-AE19-62706E023703}">
                      <ahyp:hlinkClr val="tx"/>
                    </a:ext>
                  </a:extLst>
                </a:hlinkClick>
              </a:rPr>
              <a:t>Education Act - Sections 16, 35, 35.1</a:t>
            </a:r>
            <a:r>
              <a:rPr lang="en" sz="1000">
                <a:solidFill>
                  <a:schemeClr val="dk1"/>
                </a:solidFill>
                <a:latin typeface="Montserrat"/>
                <a:ea typeface="Montserrat"/>
                <a:cs typeface="Montserrat"/>
                <a:sym typeface="Montserrat"/>
              </a:rPr>
              <a:t>)</a:t>
            </a:r>
            <a:endParaRPr sz="1000">
              <a:solidFill>
                <a:schemeClr val="dk1"/>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sz="1000">
              <a:solidFill>
                <a:schemeClr val="dk1"/>
              </a:solidFill>
              <a:latin typeface="Montserrat"/>
              <a:ea typeface="Montserrat"/>
              <a:cs typeface="Montserrat"/>
              <a:sym typeface="Montserrat"/>
            </a:endParaRPr>
          </a:p>
          <a:p>
            <a:pPr indent="0" lvl="0" marL="0" rtl="0" algn="l">
              <a:lnSpc>
                <a:spcPct val="115000"/>
              </a:lnSpc>
              <a:spcBef>
                <a:spcPts val="0"/>
              </a:spcBef>
              <a:spcAft>
                <a:spcPts val="0"/>
              </a:spcAft>
              <a:buNone/>
            </a:pPr>
            <a:r>
              <a:rPr i="1" lang="en" sz="1000">
                <a:solidFill>
                  <a:schemeClr val="dk1"/>
                </a:solidFill>
                <a:latin typeface="Montserrat"/>
                <a:ea typeface="Montserrat"/>
                <a:cs typeface="Montserrat"/>
                <a:sym typeface="Montserrat"/>
              </a:rPr>
              <a:t>Namao School is committed to:</a:t>
            </a:r>
            <a:endParaRPr i="1" sz="1000">
              <a:solidFill>
                <a:schemeClr val="dk1"/>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i="1" sz="1000">
              <a:solidFill>
                <a:schemeClr val="dk1"/>
              </a:solidFill>
              <a:latin typeface="Montserrat"/>
              <a:ea typeface="Montserrat"/>
              <a:cs typeface="Montserrat"/>
              <a:sym typeface="Montserrat"/>
            </a:endParaRPr>
          </a:p>
          <a:p>
            <a:pPr indent="-292100" lvl="0" marL="457200" rtl="0" algn="l">
              <a:lnSpc>
                <a:spcPct val="115000"/>
              </a:lnSpc>
              <a:spcBef>
                <a:spcPts val="0"/>
              </a:spcBef>
              <a:spcAft>
                <a:spcPts val="0"/>
              </a:spcAft>
              <a:buClr>
                <a:schemeClr val="dk1"/>
              </a:buClr>
              <a:buSzPts val="1000"/>
              <a:buFont typeface="Montserrat"/>
              <a:buChar char="●"/>
            </a:pPr>
            <a:r>
              <a:rPr lang="en" sz="1000">
                <a:solidFill>
                  <a:schemeClr val="dk1"/>
                </a:solidFill>
                <a:latin typeface="Montserrat"/>
                <a:ea typeface="Montserrat"/>
                <a:cs typeface="Montserrat"/>
                <a:sym typeface="Montserrat"/>
              </a:rPr>
              <a:t>Providing excellent instructional programs and educational opportunities.</a:t>
            </a:r>
            <a:endParaRPr sz="1000">
              <a:solidFill>
                <a:schemeClr val="dk1"/>
              </a:solidFill>
              <a:latin typeface="Montserrat"/>
              <a:ea typeface="Montserrat"/>
              <a:cs typeface="Montserrat"/>
              <a:sym typeface="Montserrat"/>
            </a:endParaRPr>
          </a:p>
          <a:p>
            <a:pPr indent="-292100" lvl="0" marL="457200" rtl="0" algn="l">
              <a:lnSpc>
                <a:spcPct val="115000"/>
              </a:lnSpc>
              <a:spcBef>
                <a:spcPts val="0"/>
              </a:spcBef>
              <a:spcAft>
                <a:spcPts val="0"/>
              </a:spcAft>
              <a:buClr>
                <a:schemeClr val="dk1"/>
              </a:buClr>
              <a:buSzPts val="1000"/>
              <a:buFont typeface="Montserrat"/>
              <a:buChar char="●"/>
            </a:pPr>
            <a:r>
              <a:rPr lang="en" sz="1000">
                <a:solidFill>
                  <a:schemeClr val="dk1"/>
                </a:solidFill>
                <a:latin typeface="Montserrat"/>
                <a:ea typeface="Montserrat"/>
                <a:cs typeface="Montserrat"/>
                <a:sym typeface="Montserrat"/>
              </a:rPr>
              <a:t>Establishing and nurturing a relevant, interactive, flexible, safe &amp; caring learning environment.</a:t>
            </a:r>
            <a:endParaRPr sz="1000">
              <a:solidFill>
                <a:schemeClr val="dk1"/>
              </a:solidFill>
              <a:latin typeface="Montserrat"/>
              <a:ea typeface="Montserrat"/>
              <a:cs typeface="Montserrat"/>
              <a:sym typeface="Montserrat"/>
            </a:endParaRPr>
          </a:p>
          <a:p>
            <a:pPr indent="-292100" lvl="0" marL="457200" rtl="0" algn="l">
              <a:lnSpc>
                <a:spcPct val="115000"/>
              </a:lnSpc>
              <a:spcBef>
                <a:spcPts val="0"/>
              </a:spcBef>
              <a:spcAft>
                <a:spcPts val="0"/>
              </a:spcAft>
              <a:buClr>
                <a:schemeClr val="dk1"/>
              </a:buClr>
              <a:buSzPts val="1000"/>
              <a:buFont typeface="Montserrat"/>
              <a:buChar char="●"/>
            </a:pPr>
            <a:r>
              <a:rPr lang="en" sz="1000">
                <a:solidFill>
                  <a:schemeClr val="dk1"/>
                </a:solidFill>
                <a:latin typeface="Montserrat"/>
                <a:ea typeface="Montserrat"/>
                <a:cs typeface="Montserrat"/>
                <a:sym typeface="Montserrat"/>
              </a:rPr>
              <a:t>Encouraging varied, creative and critical thinking.</a:t>
            </a:r>
            <a:endParaRPr sz="1000">
              <a:solidFill>
                <a:schemeClr val="dk1"/>
              </a:solidFill>
              <a:latin typeface="Montserrat"/>
              <a:ea typeface="Montserrat"/>
              <a:cs typeface="Montserrat"/>
              <a:sym typeface="Montserrat"/>
            </a:endParaRPr>
          </a:p>
          <a:p>
            <a:pPr indent="-292100" lvl="0" marL="457200" rtl="0" algn="l">
              <a:lnSpc>
                <a:spcPct val="115000"/>
              </a:lnSpc>
              <a:spcBef>
                <a:spcPts val="0"/>
              </a:spcBef>
              <a:spcAft>
                <a:spcPts val="0"/>
              </a:spcAft>
              <a:buClr>
                <a:schemeClr val="dk1"/>
              </a:buClr>
              <a:buSzPts val="1000"/>
              <a:buFont typeface="Montserrat"/>
              <a:buChar char="●"/>
            </a:pPr>
            <a:r>
              <a:rPr lang="en" sz="1000">
                <a:solidFill>
                  <a:schemeClr val="dk1"/>
                </a:solidFill>
                <a:latin typeface="Montserrat"/>
                <a:ea typeface="Montserrat"/>
                <a:cs typeface="Montserrat"/>
                <a:sym typeface="Montserrat"/>
              </a:rPr>
              <a:t>Facilitating a climate of mutual respect through enthusiastic modelling.</a:t>
            </a:r>
            <a:endParaRPr sz="1000">
              <a:solidFill>
                <a:schemeClr val="dk1"/>
              </a:solidFill>
              <a:latin typeface="Montserrat"/>
              <a:ea typeface="Montserrat"/>
              <a:cs typeface="Montserrat"/>
              <a:sym typeface="Montserrat"/>
            </a:endParaRPr>
          </a:p>
          <a:p>
            <a:pPr indent="-292100" lvl="0" marL="457200" rtl="0" algn="l">
              <a:lnSpc>
                <a:spcPct val="115000"/>
              </a:lnSpc>
              <a:spcBef>
                <a:spcPts val="0"/>
              </a:spcBef>
              <a:spcAft>
                <a:spcPts val="0"/>
              </a:spcAft>
              <a:buClr>
                <a:schemeClr val="dk1"/>
              </a:buClr>
              <a:buSzPts val="1000"/>
              <a:buFont typeface="Montserrat"/>
              <a:buChar char="●"/>
            </a:pPr>
            <a:r>
              <a:rPr lang="en" sz="1000">
                <a:solidFill>
                  <a:schemeClr val="dk1"/>
                </a:solidFill>
                <a:latin typeface="Montserrat"/>
                <a:ea typeface="Montserrat"/>
                <a:cs typeface="Montserrat"/>
                <a:sym typeface="Montserrat"/>
              </a:rPr>
              <a:t>Providing a productive learning environment through organizing classes that are reasonable in size and composition and allocating resources fairly.</a:t>
            </a:r>
            <a:endParaRPr sz="1000">
              <a:solidFill>
                <a:schemeClr val="dk1"/>
              </a:solidFill>
              <a:latin typeface="Montserrat"/>
              <a:ea typeface="Montserrat"/>
              <a:cs typeface="Montserrat"/>
              <a:sym typeface="Montserrat"/>
            </a:endParaRPr>
          </a:p>
        </p:txBody>
      </p:sp>
      <p:sp>
        <p:nvSpPr>
          <p:cNvPr id="75" name="Google Shape;75;p14"/>
          <p:cNvSpPr txBox="1"/>
          <p:nvPr>
            <p:ph idx="12" type="sldNum"/>
          </p:nvPr>
        </p:nvSpPr>
        <p:spPr>
          <a:xfrm>
            <a:off x="6777966" y="9119180"/>
            <a:ext cx="438900" cy="7698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fld id="{00000000-1234-1234-1234-123412341234}" type="slidenum">
              <a:rPr lang="en"/>
              <a:t>‹#›</a:t>
            </a:fld>
            <a:endParaRPr/>
          </a:p>
        </p:txBody>
      </p:sp>
      <p:sp>
        <p:nvSpPr>
          <p:cNvPr id="76" name="Google Shape;76;p14"/>
          <p:cNvSpPr txBox="1"/>
          <p:nvPr/>
        </p:nvSpPr>
        <p:spPr>
          <a:xfrm>
            <a:off x="1762050" y="5194100"/>
            <a:ext cx="3791100" cy="523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200">
                <a:solidFill>
                  <a:schemeClr val="dk1"/>
                </a:solidFill>
                <a:latin typeface="Impact"/>
                <a:ea typeface="Impact"/>
                <a:cs typeface="Impact"/>
                <a:sym typeface="Impact"/>
              </a:rPr>
              <a:t>Guiding Principles</a:t>
            </a:r>
            <a:endParaRPr sz="2200">
              <a:solidFill>
                <a:schemeClr val="dk1"/>
              </a:solidFill>
              <a:latin typeface="Impact"/>
              <a:ea typeface="Impact"/>
              <a:cs typeface="Impact"/>
              <a:sym typeface="Impact"/>
            </a:endParaRPr>
          </a:p>
        </p:txBody>
      </p:sp>
      <p:sp>
        <p:nvSpPr>
          <p:cNvPr id="77" name="Google Shape;77;p14"/>
          <p:cNvSpPr txBox="1"/>
          <p:nvPr/>
        </p:nvSpPr>
        <p:spPr>
          <a:xfrm>
            <a:off x="1634775" y="1634775"/>
            <a:ext cx="4359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pic>
        <p:nvPicPr>
          <p:cNvPr id="78" name="Google Shape;78;p14"/>
          <p:cNvPicPr preferRelativeResize="0"/>
          <p:nvPr/>
        </p:nvPicPr>
        <p:blipFill>
          <a:blip r:embed="rId6">
            <a:alphaModFix/>
          </a:blip>
          <a:stretch>
            <a:fillRect/>
          </a:stretch>
        </p:blipFill>
        <p:spPr>
          <a:xfrm>
            <a:off x="467952" y="4126176"/>
            <a:ext cx="1386438" cy="431100"/>
          </a:xfrm>
          <a:prstGeom prst="rect">
            <a:avLst/>
          </a:prstGeom>
          <a:noFill/>
          <a:ln>
            <a:noFill/>
          </a:ln>
        </p:spPr>
      </p:pic>
      <p:sp>
        <p:nvSpPr>
          <p:cNvPr id="79" name="Google Shape;79;p14"/>
          <p:cNvSpPr txBox="1"/>
          <p:nvPr/>
        </p:nvSpPr>
        <p:spPr>
          <a:xfrm>
            <a:off x="-563425" y="6449950"/>
            <a:ext cx="1849500" cy="6651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t/>
            </a:r>
            <a:endParaRPr sz="1000">
              <a:latin typeface="Montserrat"/>
              <a:ea typeface="Montserrat"/>
              <a:cs typeface="Montserrat"/>
              <a:sym typeface="Montserrat"/>
            </a:endParaRPr>
          </a:p>
        </p:txBody>
      </p:sp>
      <p:sp>
        <p:nvSpPr>
          <p:cNvPr id="80" name="Google Shape;80;p14"/>
          <p:cNvSpPr txBox="1"/>
          <p:nvPr/>
        </p:nvSpPr>
        <p:spPr>
          <a:xfrm>
            <a:off x="362025" y="1244237"/>
            <a:ext cx="6904800" cy="4104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lang="en" sz="1000">
                <a:solidFill>
                  <a:srgbClr val="0D0D0D"/>
                </a:solidFill>
                <a:highlight>
                  <a:srgbClr val="FFFFFF"/>
                </a:highlight>
                <a:latin typeface="Montserrat"/>
                <a:ea typeface="Montserrat"/>
                <a:cs typeface="Montserrat"/>
                <a:sym typeface="Montserrat"/>
              </a:rPr>
              <a:t>Welcome to a brand-new school year! Whether you're returning or joining us for the first time, we’re so glad to have you as part of our school community. The start of the year brings new possibilities, fresh goals, and the chance to grow both inside and outside the classroom.</a:t>
            </a:r>
            <a:endParaRPr sz="1000">
              <a:solidFill>
                <a:srgbClr val="0D0D0D"/>
              </a:solidFill>
              <a:highlight>
                <a:srgbClr val="FFFFFF"/>
              </a:highlight>
              <a:latin typeface="Montserrat"/>
              <a:ea typeface="Montserrat"/>
              <a:cs typeface="Montserrat"/>
              <a:sym typeface="Montserrat"/>
            </a:endParaRPr>
          </a:p>
          <a:p>
            <a:pPr indent="0" lvl="0" marL="0" rtl="0" algn="l">
              <a:lnSpc>
                <a:spcPct val="115000"/>
              </a:lnSpc>
              <a:spcBef>
                <a:spcPts val="1200"/>
              </a:spcBef>
              <a:spcAft>
                <a:spcPts val="0"/>
              </a:spcAft>
              <a:buClr>
                <a:schemeClr val="dk1"/>
              </a:buClr>
              <a:buSzPts val="1100"/>
              <a:buFont typeface="Arial"/>
              <a:buNone/>
            </a:pPr>
            <a:r>
              <a:rPr lang="en" sz="1000">
                <a:solidFill>
                  <a:srgbClr val="0D0D0D"/>
                </a:solidFill>
                <a:highlight>
                  <a:srgbClr val="FFFFFF"/>
                </a:highlight>
                <a:latin typeface="Montserrat"/>
                <a:ea typeface="Montserrat"/>
                <a:cs typeface="Montserrat"/>
                <a:sym typeface="Montserrat"/>
              </a:rPr>
              <a:t>To our returning students—welcome back! Your spirit, creativity, and curiosity bring our school to life, and we’re excited to see all the ways you’ll shine this year. To our new students and families—welcome! We’re thrilled you’re here and are committed to helping you feel connected, supported, and valued from day one.</a:t>
            </a:r>
            <a:endParaRPr sz="1000">
              <a:solidFill>
                <a:srgbClr val="0D0D0D"/>
              </a:solidFill>
              <a:highlight>
                <a:srgbClr val="FFFFFF"/>
              </a:highlight>
              <a:latin typeface="Montserrat"/>
              <a:ea typeface="Montserrat"/>
              <a:cs typeface="Montserrat"/>
              <a:sym typeface="Montserrat"/>
            </a:endParaRPr>
          </a:p>
          <a:p>
            <a:pPr indent="0" lvl="0" marL="0" rtl="0" algn="l">
              <a:lnSpc>
                <a:spcPct val="115000"/>
              </a:lnSpc>
              <a:spcBef>
                <a:spcPts val="1200"/>
              </a:spcBef>
              <a:spcAft>
                <a:spcPts val="0"/>
              </a:spcAft>
              <a:buClr>
                <a:schemeClr val="dk1"/>
              </a:buClr>
              <a:buSzPts val="1100"/>
              <a:buFont typeface="Arial"/>
              <a:buNone/>
            </a:pPr>
            <a:r>
              <a:rPr lang="en" sz="1000">
                <a:solidFill>
                  <a:srgbClr val="0D0D0D"/>
                </a:solidFill>
                <a:highlight>
                  <a:srgbClr val="FFFFFF"/>
                </a:highlight>
                <a:latin typeface="Montserrat"/>
                <a:ea typeface="Montserrat"/>
                <a:cs typeface="Montserrat"/>
                <a:sym typeface="Montserrat"/>
              </a:rPr>
              <a:t>A heartfelt thank-you goes to our parents and guardians. Your ongoing support and trust mean the world to us. Together, we can make this year one of meaningful learning, positive relationships, and shared success.</a:t>
            </a:r>
            <a:endParaRPr sz="1000">
              <a:solidFill>
                <a:srgbClr val="0D0D0D"/>
              </a:solidFill>
              <a:highlight>
                <a:srgbClr val="FFFFFF"/>
              </a:highlight>
              <a:latin typeface="Montserrat"/>
              <a:ea typeface="Montserrat"/>
              <a:cs typeface="Montserrat"/>
              <a:sym typeface="Montserrat"/>
            </a:endParaRPr>
          </a:p>
          <a:p>
            <a:pPr indent="0" lvl="0" marL="0" rtl="0" algn="l">
              <a:lnSpc>
                <a:spcPct val="115000"/>
              </a:lnSpc>
              <a:spcBef>
                <a:spcPts val="1200"/>
              </a:spcBef>
              <a:spcAft>
                <a:spcPts val="0"/>
              </a:spcAft>
              <a:buClr>
                <a:schemeClr val="dk1"/>
              </a:buClr>
              <a:buSzPts val="1100"/>
              <a:buFont typeface="Arial"/>
              <a:buNone/>
            </a:pPr>
            <a:r>
              <a:rPr lang="en" sz="1000">
                <a:solidFill>
                  <a:srgbClr val="0D0D0D"/>
                </a:solidFill>
                <a:highlight>
                  <a:srgbClr val="FFFFFF"/>
                </a:highlight>
                <a:latin typeface="Montserrat"/>
                <a:ea typeface="Montserrat"/>
                <a:cs typeface="Montserrat"/>
                <a:sym typeface="Montserrat"/>
              </a:rPr>
              <a:t>As we move forward, let’s lead with kindness, show respect, and create an environment where everyone feels they belong. Here’s to a year of discovery, connection, and memorable moments!</a:t>
            </a:r>
            <a:endParaRPr sz="1000">
              <a:solidFill>
                <a:srgbClr val="0D0D0D"/>
              </a:solidFill>
              <a:highlight>
                <a:srgbClr val="FFFFFF"/>
              </a:highlight>
              <a:latin typeface="Montserrat"/>
              <a:ea typeface="Montserrat"/>
              <a:cs typeface="Montserrat"/>
              <a:sym typeface="Montserrat"/>
            </a:endParaRPr>
          </a:p>
          <a:p>
            <a:pPr indent="0" lvl="0" marL="0" rtl="0" algn="l">
              <a:lnSpc>
                <a:spcPct val="115000"/>
              </a:lnSpc>
              <a:spcBef>
                <a:spcPts val="1200"/>
              </a:spcBef>
              <a:spcAft>
                <a:spcPts val="0"/>
              </a:spcAft>
              <a:buClr>
                <a:schemeClr val="dk1"/>
              </a:buClr>
              <a:buSzPts val="1100"/>
              <a:buFont typeface="Arial"/>
              <a:buNone/>
            </a:pPr>
            <a:r>
              <a:t/>
            </a:r>
            <a:endParaRPr sz="1000">
              <a:solidFill>
                <a:srgbClr val="0D0D0D"/>
              </a:solidFill>
              <a:highlight>
                <a:srgbClr val="FFFFFF"/>
              </a:highlight>
              <a:latin typeface="Montserrat"/>
              <a:ea typeface="Montserrat"/>
              <a:cs typeface="Montserrat"/>
              <a:sym typeface="Montserrat"/>
            </a:endParaRPr>
          </a:p>
          <a:p>
            <a:pPr indent="0" lvl="0" marL="0" rtl="0" algn="l">
              <a:lnSpc>
                <a:spcPct val="115000"/>
              </a:lnSpc>
              <a:spcBef>
                <a:spcPts val="1500"/>
              </a:spcBef>
              <a:spcAft>
                <a:spcPts val="0"/>
              </a:spcAft>
              <a:buNone/>
            </a:pPr>
            <a:r>
              <a:t/>
            </a:r>
            <a:endParaRPr sz="1200">
              <a:solidFill>
                <a:srgbClr val="0D0D0D"/>
              </a:solidFill>
              <a:highlight>
                <a:srgbClr val="FFFFFF"/>
              </a:highlight>
            </a:endParaRPr>
          </a:p>
          <a:p>
            <a:pPr indent="0" lvl="0" marL="0" rtl="0" algn="l">
              <a:lnSpc>
                <a:spcPct val="115000"/>
              </a:lnSpc>
              <a:spcBef>
                <a:spcPts val="1500"/>
              </a:spcBef>
              <a:spcAft>
                <a:spcPts val="0"/>
              </a:spcAft>
              <a:buClr>
                <a:schemeClr val="dk1"/>
              </a:buClr>
              <a:buSzPts val="1100"/>
              <a:buFont typeface="Arial"/>
              <a:buNone/>
            </a:pPr>
            <a:r>
              <a:rPr lang="en" sz="1200">
                <a:solidFill>
                  <a:srgbClr val="0D0D0D"/>
                </a:solidFill>
                <a:highlight>
                  <a:srgbClr val="FFFFFF"/>
                </a:highlight>
              </a:rPr>
              <a:t>Principal Iain Jamieson</a:t>
            </a:r>
            <a:endParaRPr sz="1200">
              <a:solidFill>
                <a:srgbClr val="0D0D0D"/>
              </a:solidFill>
              <a:highlight>
                <a:srgbClr val="FFFFFF"/>
              </a:highlight>
            </a:endParaRPr>
          </a:p>
          <a:p>
            <a:pPr indent="0" lvl="0" marL="0" rtl="0" algn="l">
              <a:spcBef>
                <a:spcPts val="1500"/>
              </a:spcBef>
              <a:spcAft>
                <a:spcPts val="0"/>
              </a:spcAft>
              <a:buNone/>
            </a:pPr>
            <a:r>
              <a:t/>
            </a:r>
            <a:endParaRPr sz="1800">
              <a:solidFill>
                <a:schemeClr val="dk2"/>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pic>
        <p:nvPicPr>
          <p:cNvPr id="85" name="Google Shape;85;p15"/>
          <p:cNvPicPr preferRelativeResize="0"/>
          <p:nvPr/>
        </p:nvPicPr>
        <p:blipFill>
          <a:blip r:embed="rId3">
            <a:alphaModFix amt="10000"/>
          </a:blip>
          <a:stretch>
            <a:fillRect/>
          </a:stretch>
        </p:blipFill>
        <p:spPr>
          <a:xfrm>
            <a:off x="504825" y="1190625"/>
            <a:ext cx="6324600" cy="6461025"/>
          </a:xfrm>
          <a:prstGeom prst="rect">
            <a:avLst/>
          </a:prstGeom>
          <a:noFill/>
          <a:ln>
            <a:noFill/>
          </a:ln>
        </p:spPr>
      </p:pic>
      <p:sp>
        <p:nvSpPr>
          <p:cNvPr id="86" name="Google Shape;86;p15"/>
          <p:cNvSpPr txBox="1"/>
          <p:nvPr/>
        </p:nvSpPr>
        <p:spPr>
          <a:xfrm>
            <a:off x="1362075" y="367950"/>
            <a:ext cx="4467300" cy="538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300">
                <a:solidFill>
                  <a:schemeClr val="dk1"/>
                </a:solidFill>
                <a:latin typeface="Impact"/>
                <a:ea typeface="Impact"/>
                <a:cs typeface="Impact"/>
                <a:sym typeface="Impact"/>
              </a:rPr>
              <a:t>Bell Schedule </a:t>
            </a:r>
            <a:endParaRPr sz="2300">
              <a:solidFill>
                <a:schemeClr val="dk1"/>
              </a:solidFill>
              <a:latin typeface="Impact"/>
              <a:ea typeface="Impact"/>
              <a:cs typeface="Impact"/>
              <a:sym typeface="Impact"/>
            </a:endParaRPr>
          </a:p>
        </p:txBody>
      </p:sp>
      <p:sp>
        <p:nvSpPr>
          <p:cNvPr id="87" name="Google Shape;87;p15"/>
          <p:cNvSpPr txBox="1"/>
          <p:nvPr/>
        </p:nvSpPr>
        <p:spPr>
          <a:xfrm>
            <a:off x="461925" y="799050"/>
            <a:ext cx="6324600" cy="1119900"/>
          </a:xfrm>
          <a:prstGeom prst="rect">
            <a:avLst/>
          </a:prstGeom>
          <a:noFill/>
          <a:ln>
            <a:noFill/>
          </a:ln>
        </p:spPr>
        <p:txBody>
          <a:bodyPr anchorCtr="0" anchor="t" bIns="91425" lIns="91425" spcFirstLastPara="1" rIns="91425" wrap="square" tIns="91425">
            <a:spAutoFit/>
          </a:bodyPr>
          <a:lstStyle/>
          <a:p>
            <a:pPr indent="-285750" lvl="0" marL="457200" rtl="0" algn="l">
              <a:lnSpc>
                <a:spcPct val="115000"/>
              </a:lnSpc>
              <a:spcBef>
                <a:spcPts val="0"/>
              </a:spcBef>
              <a:spcAft>
                <a:spcPts val="0"/>
              </a:spcAft>
              <a:buClr>
                <a:schemeClr val="accent2"/>
              </a:buClr>
              <a:buSzPts val="900"/>
              <a:buFont typeface="Playfair Display"/>
              <a:buChar char="★"/>
            </a:pPr>
            <a:r>
              <a:rPr lang="en" sz="900">
                <a:solidFill>
                  <a:schemeClr val="accent2"/>
                </a:solidFill>
                <a:highlight>
                  <a:srgbClr val="FFFFFF"/>
                </a:highlight>
                <a:latin typeface="Montserrat"/>
                <a:ea typeface="Montserrat"/>
                <a:cs typeface="Montserrat"/>
                <a:sym typeface="Montserrat"/>
              </a:rPr>
              <a:t>The </a:t>
            </a:r>
            <a:r>
              <a:rPr b="1" lang="en" sz="900">
                <a:solidFill>
                  <a:schemeClr val="accent2"/>
                </a:solidFill>
                <a:highlight>
                  <a:srgbClr val="FFFFFF"/>
                </a:highlight>
                <a:latin typeface="Montserrat"/>
                <a:ea typeface="Montserrat"/>
                <a:cs typeface="Montserrat"/>
                <a:sym typeface="Montserrat"/>
              </a:rPr>
              <a:t>school doors open at 8:25 AM</a:t>
            </a:r>
            <a:r>
              <a:rPr lang="en" sz="900">
                <a:solidFill>
                  <a:schemeClr val="accent2"/>
                </a:solidFill>
                <a:highlight>
                  <a:srgbClr val="FFFFFF"/>
                </a:highlight>
                <a:latin typeface="Montserrat"/>
                <a:ea typeface="Montserrat"/>
                <a:cs typeface="Montserrat"/>
                <a:sym typeface="Montserrat"/>
              </a:rPr>
              <a:t>. If you are dropping off your child prior to 8:25 AM, we ask that they wait outside until the doors open. </a:t>
            </a:r>
            <a:endParaRPr sz="900">
              <a:solidFill>
                <a:schemeClr val="accent2"/>
              </a:solidFill>
              <a:highlight>
                <a:srgbClr val="FFFFFF"/>
              </a:highlight>
              <a:latin typeface="Montserrat"/>
              <a:ea typeface="Montserrat"/>
              <a:cs typeface="Montserrat"/>
              <a:sym typeface="Montserrat"/>
            </a:endParaRPr>
          </a:p>
          <a:p>
            <a:pPr indent="-285750" lvl="0" marL="457200" rtl="0" algn="l">
              <a:lnSpc>
                <a:spcPct val="115000"/>
              </a:lnSpc>
              <a:spcBef>
                <a:spcPts val="0"/>
              </a:spcBef>
              <a:spcAft>
                <a:spcPts val="0"/>
              </a:spcAft>
              <a:buClr>
                <a:schemeClr val="accent2"/>
              </a:buClr>
              <a:buSzPts val="900"/>
              <a:buFont typeface="Montserrat"/>
              <a:buChar char="★"/>
            </a:pPr>
            <a:r>
              <a:rPr lang="en" sz="900">
                <a:solidFill>
                  <a:schemeClr val="accent2"/>
                </a:solidFill>
                <a:highlight>
                  <a:srgbClr val="FFFFFF"/>
                </a:highlight>
                <a:latin typeface="Montserrat"/>
                <a:ea typeface="Montserrat"/>
                <a:cs typeface="Montserrat"/>
                <a:sym typeface="Montserrat"/>
              </a:rPr>
              <a:t>For the safety of our students, if the weather is inclement and buses are not running, please ensure that your children have entered the school prior to leaving the premises. </a:t>
            </a:r>
            <a:endParaRPr sz="900">
              <a:solidFill>
                <a:schemeClr val="accent2"/>
              </a:solidFill>
              <a:highlight>
                <a:srgbClr val="FFFFFF"/>
              </a:highlight>
              <a:latin typeface="Montserrat"/>
              <a:ea typeface="Montserrat"/>
              <a:cs typeface="Montserrat"/>
              <a:sym typeface="Montserrat"/>
            </a:endParaRPr>
          </a:p>
          <a:p>
            <a:pPr indent="0" lvl="0" marL="0" rtl="0" algn="l">
              <a:lnSpc>
                <a:spcPct val="115000"/>
              </a:lnSpc>
              <a:spcBef>
                <a:spcPts val="0"/>
              </a:spcBef>
              <a:spcAft>
                <a:spcPts val="0"/>
              </a:spcAft>
              <a:buNone/>
            </a:pPr>
            <a:r>
              <a:t/>
            </a:r>
            <a:endParaRPr sz="900">
              <a:solidFill>
                <a:schemeClr val="accent2"/>
              </a:solidFill>
              <a:highlight>
                <a:srgbClr val="FFFFFF"/>
              </a:highlight>
              <a:latin typeface="Montserrat"/>
              <a:ea typeface="Montserrat"/>
              <a:cs typeface="Montserrat"/>
              <a:sym typeface="Montserrat"/>
            </a:endParaRPr>
          </a:p>
          <a:p>
            <a:pPr indent="0" lvl="0" marL="0" rtl="0" algn="l">
              <a:lnSpc>
                <a:spcPct val="115000"/>
              </a:lnSpc>
              <a:spcBef>
                <a:spcPts val="0"/>
              </a:spcBef>
              <a:spcAft>
                <a:spcPts val="0"/>
              </a:spcAft>
              <a:buNone/>
            </a:pPr>
            <a:r>
              <a:rPr i="1" lang="en" sz="900">
                <a:solidFill>
                  <a:schemeClr val="accent2"/>
                </a:solidFill>
                <a:highlight>
                  <a:srgbClr val="FFFFFF"/>
                </a:highlight>
                <a:latin typeface="Montserrat"/>
                <a:ea typeface="Montserrat"/>
                <a:cs typeface="Montserrat"/>
                <a:sym typeface="Montserrat"/>
              </a:rPr>
              <a:t>Thank you for your cooperation!</a:t>
            </a:r>
            <a:endParaRPr i="1" sz="900">
              <a:solidFill>
                <a:schemeClr val="dk2"/>
              </a:solidFill>
              <a:latin typeface="Montserrat"/>
              <a:ea typeface="Montserrat"/>
              <a:cs typeface="Montserrat"/>
              <a:sym typeface="Montserrat"/>
            </a:endParaRPr>
          </a:p>
        </p:txBody>
      </p:sp>
      <p:graphicFrame>
        <p:nvGraphicFramePr>
          <p:cNvPr id="88" name="Google Shape;88;p15"/>
          <p:cNvGraphicFramePr/>
          <p:nvPr/>
        </p:nvGraphicFramePr>
        <p:xfrm>
          <a:off x="890625" y="1919800"/>
          <a:ext cx="3000000" cy="3000000"/>
        </p:xfrm>
        <a:graphic>
          <a:graphicData uri="http://schemas.openxmlformats.org/drawingml/2006/table">
            <a:tbl>
              <a:tblPr>
                <a:noFill/>
                <a:tableStyleId>{53E4F088-5398-4DFB-8824-8B4868DCA2C2}</a:tableStyleId>
              </a:tblPr>
              <a:tblGrid>
                <a:gridCol w="2705100"/>
                <a:gridCol w="2795900"/>
              </a:tblGrid>
              <a:tr h="228600">
                <a:tc>
                  <a:txBody>
                    <a:bodyPr/>
                    <a:lstStyle/>
                    <a:p>
                      <a:pPr indent="0" lvl="0" marL="0" rtl="0" algn="l">
                        <a:lnSpc>
                          <a:spcPct val="115000"/>
                        </a:lnSpc>
                        <a:spcBef>
                          <a:spcPts val="0"/>
                        </a:spcBef>
                        <a:spcAft>
                          <a:spcPts val="1600"/>
                        </a:spcAft>
                        <a:buClr>
                          <a:schemeClr val="dk1"/>
                        </a:buClr>
                        <a:buSzPts val="1100"/>
                        <a:buFont typeface="Arial"/>
                        <a:buNone/>
                      </a:pPr>
                      <a:r>
                        <a:rPr b="1" lang="en" sz="1000">
                          <a:solidFill>
                            <a:schemeClr val="dk1"/>
                          </a:solidFill>
                          <a:latin typeface="Montserrat"/>
                          <a:ea typeface="Montserrat"/>
                          <a:cs typeface="Montserrat"/>
                          <a:sym typeface="Montserrat"/>
                        </a:rPr>
                        <a:t>8:00 am</a:t>
                      </a:r>
                      <a:endParaRPr b="1" sz="1000">
                        <a:latin typeface="Montserrat"/>
                        <a:ea typeface="Montserrat"/>
                        <a:cs typeface="Montserrat"/>
                        <a:sym typeface="Montserrat"/>
                      </a:endParaRPr>
                    </a:p>
                  </a:txBody>
                  <a:tcPr marT="91425" marB="91425" marR="91425" marL="91425"/>
                </a:tc>
                <a:tc>
                  <a:txBody>
                    <a:bodyPr/>
                    <a:lstStyle/>
                    <a:p>
                      <a:pPr indent="0" lvl="0" marL="0" rtl="0" algn="l">
                        <a:lnSpc>
                          <a:spcPct val="115000"/>
                        </a:lnSpc>
                        <a:spcBef>
                          <a:spcPts val="0"/>
                        </a:spcBef>
                        <a:spcAft>
                          <a:spcPts val="1600"/>
                        </a:spcAft>
                        <a:buClr>
                          <a:schemeClr val="dk1"/>
                        </a:buClr>
                        <a:buSzPts val="1100"/>
                        <a:buFont typeface="Arial"/>
                        <a:buNone/>
                      </a:pPr>
                      <a:r>
                        <a:rPr b="1" lang="en" sz="1000">
                          <a:solidFill>
                            <a:schemeClr val="dk1"/>
                          </a:solidFill>
                          <a:latin typeface="Montserrat"/>
                          <a:ea typeface="Montserrat"/>
                          <a:cs typeface="Montserrat"/>
                          <a:sym typeface="Montserrat"/>
                        </a:rPr>
                        <a:t>Operational Day Begins</a:t>
                      </a:r>
                      <a:endParaRPr b="1" sz="1000">
                        <a:latin typeface="Montserrat"/>
                        <a:ea typeface="Montserrat"/>
                        <a:cs typeface="Montserrat"/>
                        <a:sym typeface="Montserrat"/>
                      </a:endParaRPr>
                    </a:p>
                  </a:txBody>
                  <a:tcPr marT="91425" marB="91425" marR="91425" marL="91425"/>
                </a:tc>
              </a:tr>
              <a:tr h="381000">
                <a:tc>
                  <a:txBody>
                    <a:bodyPr/>
                    <a:lstStyle/>
                    <a:p>
                      <a:pPr indent="0" lvl="0" marL="0" rtl="0" algn="l">
                        <a:lnSpc>
                          <a:spcPct val="115000"/>
                        </a:lnSpc>
                        <a:spcBef>
                          <a:spcPts val="0"/>
                        </a:spcBef>
                        <a:spcAft>
                          <a:spcPts val="1600"/>
                        </a:spcAft>
                        <a:buClr>
                          <a:schemeClr val="dk1"/>
                        </a:buClr>
                        <a:buSzPts val="1100"/>
                        <a:buFont typeface="Arial"/>
                        <a:buNone/>
                      </a:pPr>
                      <a:r>
                        <a:rPr b="1" lang="en" sz="1000">
                          <a:solidFill>
                            <a:schemeClr val="dk1"/>
                          </a:solidFill>
                          <a:latin typeface="Montserrat"/>
                          <a:ea typeface="Montserrat"/>
                          <a:cs typeface="Montserrat"/>
                          <a:sym typeface="Montserrat"/>
                        </a:rPr>
                        <a:t>8:25 am – 8:35 am</a:t>
                      </a:r>
                      <a:endParaRPr b="1" sz="1000">
                        <a:latin typeface="Montserrat"/>
                        <a:ea typeface="Montserrat"/>
                        <a:cs typeface="Montserrat"/>
                        <a:sym typeface="Montserrat"/>
                      </a:endParaRPr>
                    </a:p>
                  </a:txBody>
                  <a:tcPr marT="91425" marB="91425" marR="91425" marL="91425"/>
                </a:tc>
                <a:tc>
                  <a:txBody>
                    <a:bodyPr/>
                    <a:lstStyle/>
                    <a:p>
                      <a:pPr indent="0" lvl="0" marL="0" rtl="0" algn="l">
                        <a:lnSpc>
                          <a:spcPct val="115000"/>
                        </a:lnSpc>
                        <a:spcBef>
                          <a:spcPts val="0"/>
                        </a:spcBef>
                        <a:spcAft>
                          <a:spcPts val="1600"/>
                        </a:spcAft>
                        <a:buClr>
                          <a:schemeClr val="dk1"/>
                        </a:buClr>
                        <a:buSzPts val="1100"/>
                        <a:buFont typeface="Arial"/>
                        <a:buNone/>
                      </a:pPr>
                      <a:r>
                        <a:rPr i="1" lang="en" sz="1000">
                          <a:solidFill>
                            <a:schemeClr val="dk1"/>
                          </a:solidFill>
                          <a:latin typeface="Montserrat"/>
                          <a:ea typeface="Montserrat"/>
                          <a:cs typeface="Montserrat"/>
                          <a:sym typeface="Montserrat"/>
                        </a:rPr>
                        <a:t>Bus Unloading (Door Supervision)</a:t>
                      </a:r>
                      <a:endParaRPr i="1" sz="1000">
                        <a:latin typeface="Montserrat"/>
                        <a:ea typeface="Montserrat"/>
                        <a:cs typeface="Montserrat"/>
                        <a:sym typeface="Montserrat"/>
                      </a:endParaRPr>
                    </a:p>
                  </a:txBody>
                  <a:tcPr marT="91425" marB="91425" marR="91425" marL="91425"/>
                </a:tc>
              </a:tr>
              <a:tr h="381000">
                <a:tc>
                  <a:txBody>
                    <a:bodyPr/>
                    <a:lstStyle/>
                    <a:p>
                      <a:pPr indent="0" lvl="0" marL="0" rtl="0" algn="l">
                        <a:lnSpc>
                          <a:spcPct val="115000"/>
                        </a:lnSpc>
                        <a:spcBef>
                          <a:spcPts val="0"/>
                        </a:spcBef>
                        <a:spcAft>
                          <a:spcPts val="1600"/>
                        </a:spcAft>
                        <a:buNone/>
                      </a:pPr>
                      <a:r>
                        <a:rPr b="1" lang="en" sz="1000">
                          <a:solidFill>
                            <a:schemeClr val="dk1"/>
                          </a:solidFill>
                          <a:latin typeface="Montserrat"/>
                          <a:ea typeface="Montserrat"/>
                          <a:cs typeface="Montserrat"/>
                          <a:sym typeface="Montserrat"/>
                        </a:rPr>
                        <a:t>8:35 am – 8:40 am</a:t>
                      </a:r>
                      <a:endParaRPr b="1" sz="1000">
                        <a:solidFill>
                          <a:schemeClr val="dk1"/>
                        </a:solidFill>
                        <a:latin typeface="Montserrat"/>
                        <a:ea typeface="Montserrat"/>
                        <a:cs typeface="Montserrat"/>
                        <a:sym typeface="Montserrat"/>
                      </a:endParaRPr>
                    </a:p>
                  </a:txBody>
                  <a:tcPr marT="91425" marB="91425" marR="91425" marL="91425"/>
                </a:tc>
                <a:tc>
                  <a:txBody>
                    <a:bodyPr/>
                    <a:lstStyle/>
                    <a:p>
                      <a:pPr indent="0" lvl="0" marL="0" rtl="0" algn="l">
                        <a:lnSpc>
                          <a:spcPct val="100000"/>
                        </a:lnSpc>
                        <a:spcBef>
                          <a:spcPts val="0"/>
                        </a:spcBef>
                        <a:spcAft>
                          <a:spcPts val="0"/>
                        </a:spcAft>
                        <a:buNone/>
                      </a:pPr>
                      <a:r>
                        <a:rPr lang="en" sz="1000">
                          <a:solidFill>
                            <a:schemeClr val="dk1"/>
                          </a:solidFill>
                          <a:latin typeface="Montserrat"/>
                          <a:ea typeface="Montserrat"/>
                          <a:cs typeface="Montserrat"/>
                          <a:sym typeface="Montserrat"/>
                        </a:rPr>
                        <a:t>Attendance and Announcements</a:t>
                      </a:r>
                      <a:endParaRPr b="1" sz="1000">
                        <a:solidFill>
                          <a:schemeClr val="dk1"/>
                        </a:solidFill>
                        <a:latin typeface="Montserrat"/>
                        <a:ea typeface="Montserrat"/>
                        <a:cs typeface="Montserrat"/>
                        <a:sym typeface="Montserrat"/>
                      </a:endParaRPr>
                    </a:p>
                  </a:txBody>
                  <a:tcPr marT="91425" marB="91425" marR="91425" marL="91425"/>
                </a:tc>
              </a:tr>
              <a:tr h="381000">
                <a:tc>
                  <a:txBody>
                    <a:bodyPr/>
                    <a:lstStyle/>
                    <a:p>
                      <a:pPr indent="0" lvl="0" marL="0" rtl="0" algn="l">
                        <a:lnSpc>
                          <a:spcPct val="115000"/>
                        </a:lnSpc>
                        <a:spcBef>
                          <a:spcPts val="0"/>
                        </a:spcBef>
                        <a:spcAft>
                          <a:spcPts val="1600"/>
                        </a:spcAft>
                        <a:buNone/>
                      </a:pPr>
                      <a:r>
                        <a:rPr b="1" lang="en" sz="1000">
                          <a:solidFill>
                            <a:schemeClr val="dk1"/>
                          </a:solidFill>
                          <a:latin typeface="Montserrat"/>
                          <a:ea typeface="Montserrat"/>
                          <a:cs typeface="Montserrat"/>
                          <a:sym typeface="Montserrat"/>
                        </a:rPr>
                        <a:t>8:40 am – 9:40 am</a:t>
                      </a:r>
                      <a:endParaRPr b="1" sz="1000">
                        <a:latin typeface="Montserrat"/>
                        <a:ea typeface="Montserrat"/>
                        <a:cs typeface="Montserrat"/>
                        <a:sym typeface="Montserrat"/>
                      </a:endParaRPr>
                    </a:p>
                  </a:txBody>
                  <a:tcPr marT="91425" marB="91425" marR="91425" marL="91425"/>
                </a:tc>
                <a:tc>
                  <a:txBody>
                    <a:bodyPr/>
                    <a:lstStyle/>
                    <a:p>
                      <a:pPr indent="0" lvl="0" marL="0" rtl="0" algn="l">
                        <a:lnSpc>
                          <a:spcPct val="115000"/>
                        </a:lnSpc>
                        <a:spcBef>
                          <a:spcPts val="0"/>
                        </a:spcBef>
                        <a:spcAft>
                          <a:spcPts val="1600"/>
                        </a:spcAft>
                        <a:buNone/>
                      </a:pPr>
                      <a:r>
                        <a:rPr lang="en" sz="1000">
                          <a:solidFill>
                            <a:schemeClr val="dk1"/>
                          </a:solidFill>
                          <a:latin typeface="Montserrat"/>
                          <a:ea typeface="Montserrat"/>
                          <a:cs typeface="Montserrat"/>
                          <a:sym typeface="Montserrat"/>
                        </a:rPr>
                        <a:t>Block 1</a:t>
                      </a:r>
                      <a:endParaRPr sz="1000">
                        <a:latin typeface="Montserrat"/>
                        <a:ea typeface="Montserrat"/>
                        <a:cs typeface="Montserrat"/>
                        <a:sym typeface="Montserrat"/>
                      </a:endParaRPr>
                    </a:p>
                  </a:txBody>
                  <a:tcPr marT="91425" marB="91425" marR="91425" marL="91425"/>
                </a:tc>
              </a:tr>
              <a:tr h="381000">
                <a:tc>
                  <a:txBody>
                    <a:bodyPr/>
                    <a:lstStyle/>
                    <a:p>
                      <a:pPr indent="0" lvl="0" marL="0" rtl="0" algn="l">
                        <a:lnSpc>
                          <a:spcPct val="115000"/>
                        </a:lnSpc>
                        <a:spcBef>
                          <a:spcPts val="0"/>
                        </a:spcBef>
                        <a:spcAft>
                          <a:spcPts val="1600"/>
                        </a:spcAft>
                        <a:buNone/>
                      </a:pPr>
                      <a:r>
                        <a:rPr b="1" lang="en" sz="1000">
                          <a:solidFill>
                            <a:schemeClr val="dk1"/>
                          </a:solidFill>
                          <a:latin typeface="Montserrat"/>
                          <a:ea typeface="Montserrat"/>
                          <a:cs typeface="Montserrat"/>
                          <a:sym typeface="Montserrat"/>
                        </a:rPr>
                        <a:t>9:40 am – 10:40 am</a:t>
                      </a:r>
                      <a:endParaRPr b="1" sz="1000">
                        <a:latin typeface="Montserrat"/>
                        <a:ea typeface="Montserrat"/>
                        <a:cs typeface="Montserrat"/>
                        <a:sym typeface="Montserrat"/>
                      </a:endParaRPr>
                    </a:p>
                  </a:txBody>
                  <a:tcPr marT="91425" marB="91425" marR="91425" marL="91425"/>
                </a:tc>
                <a:tc>
                  <a:txBody>
                    <a:bodyPr/>
                    <a:lstStyle/>
                    <a:p>
                      <a:pPr indent="0" lvl="0" marL="0" rtl="0" algn="l">
                        <a:lnSpc>
                          <a:spcPct val="115000"/>
                        </a:lnSpc>
                        <a:spcBef>
                          <a:spcPts val="0"/>
                        </a:spcBef>
                        <a:spcAft>
                          <a:spcPts val="1600"/>
                        </a:spcAft>
                        <a:buNone/>
                      </a:pPr>
                      <a:r>
                        <a:rPr lang="en" sz="1000">
                          <a:solidFill>
                            <a:schemeClr val="dk1"/>
                          </a:solidFill>
                          <a:latin typeface="Montserrat"/>
                          <a:ea typeface="Montserrat"/>
                          <a:cs typeface="Montserrat"/>
                          <a:sym typeface="Montserrat"/>
                        </a:rPr>
                        <a:t>Block 2</a:t>
                      </a:r>
                      <a:endParaRPr sz="1000">
                        <a:latin typeface="Montserrat"/>
                        <a:ea typeface="Montserrat"/>
                        <a:cs typeface="Montserrat"/>
                        <a:sym typeface="Montserrat"/>
                      </a:endParaRPr>
                    </a:p>
                  </a:txBody>
                  <a:tcPr marT="91425" marB="91425" marR="91425" marL="91425"/>
                </a:tc>
              </a:tr>
              <a:tr h="381000">
                <a:tc>
                  <a:txBody>
                    <a:bodyPr/>
                    <a:lstStyle/>
                    <a:p>
                      <a:pPr indent="0" lvl="0" marL="0" rtl="0" algn="l">
                        <a:lnSpc>
                          <a:spcPct val="115000"/>
                        </a:lnSpc>
                        <a:spcBef>
                          <a:spcPts val="0"/>
                        </a:spcBef>
                        <a:spcAft>
                          <a:spcPts val="1600"/>
                        </a:spcAft>
                        <a:buNone/>
                      </a:pPr>
                      <a:r>
                        <a:rPr b="1" lang="en" sz="1000">
                          <a:solidFill>
                            <a:schemeClr val="dk1"/>
                          </a:solidFill>
                          <a:latin typeface="Montserrat"/>
                          <a:ea typeface="Montserrat"/>
                          <a:cs typeface="Montserrat"/>
                          <a:sym typeface="Montserrat"/>
                        </a:rPr>
                        <a:t>10:40 am – 10:55 am</a:t>
                      </a:r>
                      <a:endParaRPr b="1" sz="1000">
                        <a:latin typeface="Montserrat"/>
                        <a:ea typeface="Montserrat"/>
                        <a:cs typeface="Montserrat"/>
                        <a:sym typeface="Montserrat"/>
                      </a:endParaRPr>
                    </a:p>
                  </a:txBody>
                  <a:tcPr marT="91425" marB="91425" marR="91425" marL="91425"/>
                </a:tc>
                <a:tc>
                  <a:txBody>
                    <a:bodyPr/>
                    <a:lstStyle/>
                    <a:p>
                      <a:pPr indent="0" lvl="0" marL="0" rtl="0" algn="l">
                        <a:lnSpc>
                          <a:spcPct val="115000"/>
                        </a:lnSpc>
                        <a:spcBef>
                          <a:spcPts val="0"/>
                        </a:spcBef>
                        <a:spcAft>
                          <a:spcPts val="1600"/>
                        </a:spcAft>
                        <a:buNone/>
                      </a:pPr>
                      <a:r>
                        <a:rPr i="1" lang="en" sz="1000">
                          <a:solidFill>
                            <a:schemeClr val="dk1"/>
                          </a:solidFill>
                          <a:latin typeface="Montserrat"/>
                          <a:ea typeface="Montserrat"/>
                          <a:cs typeface="Montserrat"/>
                          <a:sym typeface="Montserrat"/>
                        </a:rPr>
                        <a:t>Morning Recess</a:t>
                      </a:r>
                      <a:endParaRPr i="1" sz="1000">
                        <a:latin typeface="Montserrat"/>
                        <a:ea typeface="Montserrat"/>
                        <a:cs typeface="Montserrat"/>
                        <a:sym typeface="Montserrat"/>
                      </a:endParaRPr>
                    </a:p>
                  </a:txBody>
                  <a:tcPr marT="91425" marB="91425" marR="91425" marL="91425"/>
                </a:tc>
              </a:tr>
              <a:tr h="381000">
                <a:tc>
                  <a:txBody>
                    <a:bodyPr/>
                    <a:lstStyle/>
                    <a:p>
                      <a:pPr indent="0" lvl="0" marL="0" rtl="0" algn="l">
                        <a:lnSpc>
                          <a:spcPct val="115000"/>
                        </a:lnSpc>
                        <a:spcBef>
                          <a:spcPts val="0"/>
                        </a:spcBef>
                        <a:spcAft>
                          <a:spcPts val="1600"/>
                        </a:spcAft>
                        <a:buNone/>
                      </a:pPr>
                      <a:r>
                        <a:rPr b="1" lang="en" sz="1000">
                          <a:solidFill>
                            <a:schemeClr val="dk1"/>
                          </a:solidFill>
                          <a:latin typeface="Montserrat"/>
                          <a:ea typeface="Montserrat"/>
                          <a:cs typeface="Montserrat"/>
                          <a:sym typeface="Montserrat"/>
                        </a:rPr>
                        <a:t>10:55 am – 11:55 pm</a:t>
                      </a:r>
                      <a:endParaRPr b="1" sz="1000">
                        <a:latin typeface="Montserrat"/>
                        <a:ea typeface="Montserrat"/>
                        <a:cs typeface="Montserrat"/>
                        <a:sym typeface="Montserrat"/>
                      </a:endParaRPr>
                    </a:p>
                  </a:txBody>
                  <a:tcPr marT="91425" marB="91425" marR="91425" marL="91425"/>
                </a:tc>
                <a:tc>
                  <a:txBody>
                    <a:bodyPr/>
                    <a:lstStyle/>
                    <a:p>
                      <a:pPr indent="0" lvl="0" marL="0" rtl="0" algn="l">
                        <a:lnSpc>
                          <a:spcPct val="115000"/>
                        </a:lnSpc>
                        <a:spcBef>
                          <a:spcPts val="0"/>
                        </a:spcBef>
                        <a:spcAft>
                          <a:spcPts val="1600"/>
                        </a:spcAft>
                        <a:buNone/>
                      </a:pPr>
                      <a:r>
                        <a:rPr lang="en" sz="1000">
                          <a:solidFill>
                            <a:schemeClr val="dk1"/>
                          </a:solidFill>
                          <a:latin typeface="Montserrat"/>
                          <a:ea typeface="Montserrat"/>
                          <a:cs typeface="Montserrat"/>
                          <a:sym typeface="Montserrat"/>
                        </a:rPr>
                        <a:t>Block 3</a:t>
                      </a:r>
                      <a:endParaRPr sz="1000">
                        <a:latin typeface="Montserrat"/>
                        <a:ea typeface="Montserrat"/>
                        <a:cs typeface="Montserrat"/>
                        <a:sym typeface="Montserrat"/>
                      </a:endParaRPr>
                    </a:p>
                  </a:txBody>
                  <a:tcPr marT="91425" marB="91425" marR="91425" marL="91425"/>
                </a:tc>
              </a:tr>
              <a:tr h="381000">
                <a:tc>
                  <a:txBody>
                    <a:bodyPr/>
                    <a:lstStyle/>
                    <a:p>
                      <a:pPr indent="0" lvl="0" marL="0" rtl="0" algn="l">
                        <a:lnSpc>
                          <a:spcPct val="115000"/>
                        </a:lnSpc>
                        <a:spcBef>
                          <a:spcPts val="0"/>
                        </a:spcBef>
                        <a:spcAft>
                          <a:spcPts val="1600"/>
                        </a:spcAft>
                        <a:buNone/>
                      </a:pPr>
                      <a:r>
                        <a:rPr b="1" lang="en" sz="1000">
                          <a:solidFill>
                            <a:schemeClr val="dk1"/>
                          </a:solidFill>
                          <a:latin typeface="Montserrat"/>
                          <a:ea typeface="Montserrat"/>
                          <a:cs typeface="Montserrat"/>
                          <a:sym typeface="Montserrat"/>
                        </a:rPr>
                        <a:t>11:55 pm – 12:20 pm</a:t>
                      </a:r>
                      <a:endParaRPr b="1" sz="1000">
                        <a:latin typeface="Montserrat"/>
                        <a:ea typeface="Montserrat"/>
                        <a:cs typeface="Montserrat"/>
                        <a:sym typeface="Montserrat"/>
                      </a:endParaRPr>
                    </a:p>
                  </a:txBody>
                  <a:tcPr marT="91425" marB="91425" marR="91425" marL="91425"/>
                </a:tc>
                <a:tc>
                  <a:txBody>
                    <a:bodyPr/>
                    <a:lstStyle/>
                    <a:p>
                      <a:pPr indent="0" lvl="0" marL="0" rtl="0" algn="l">
                        <a:lnSpc>
                          <a:spcPct val="115000"/>
                        </a:lnSpc>
                        <a:spcBef>
                          <a:spcPts val="0"/>
                        </a:spcBef>
                        <a:spcAft>
                          <a:spcPts val="1600"/>
                        </a:spcAft>
                        <a:buClr>
                          <a:schemeClr val="dk1"/>
                        </a:buClr>
                        <a:buSzPts val="1100"/>
                        <a:buFont typeface="Arial"/>
                        <a:buNone/>
                      </a:pPr>
                      <a:r>
                        <a:rPr i="1" lang="en" sz="1000">
                          <a:solidFill>
                            <a:schemeClr val="dk1"/>
                          </a:solidFill>
                          <a:latin typeface="Montserrat"/>
                          <a:ea typeface="Montserrat"/>
                          <a:cs typeface="Montserrat"/>
                          <a:sym typeface="Montserrat"/>
                        </a:rPr>
                        <a:t>Noon Recess</a:t>
                      </a:r>
                      <a:endParaRPr i="1" sz="1000">
                        <a:latin typeface="Montserrat"/>
                        <a:ea typeface="Montserrat"/>
                        <a:cs typeface="Montserrat"/>
                        <a:sym typeface="Montserrat"/>
                      </a:endParaRPr>
                    </a:p>
                  </a:txBody>
                  <a:tcPr marT="91425" marB="91425" marR="91425" marL="91425"/>
                </a:tc>
              </a:tr>
              <a:tr h="381000">
                <a:tc>
                  <a:txBody>
                    <a:bodyPr/>
                    <a:lstStyle/>
                    <a:p>
                      <a:pPr indent="0" lvl="0" marL="0" rtl="0" algn="l">
                        <a:lnSpc>
                          <a:spcPct val="115000"/>
                        </a:lnSpc>
                        <a:spcBef>
                          <a:spcPts val="0"/>
                        </a:spcBef>
                        <a:spcAft>
                          <a:spcPts val="1600"/>
                        </a:spcAft>
                        <a:buNone/>
                      </a:pPr>
                      <a:r>
                        <a:rPr b="1" lang="en" sz="1000">
                          <a:solidFill>
                            <a:schemeClr val="dk1"/>
                          </a:solidFill>
                          <a:latin typeface="Montserrat"/>
                          <a:ea typeface="Montserrat"/>
                          <a:cs typeface="Montserrat"/>
                          <a:sym typeface="Montserrat"/>
                        </a:rPr>
                        <a:t>12:20 pm – 12:40 pm</a:t>
                      </a:r>
                      <a:endParaRPr b="1" sz="1000">
                        <a:latin typeface="Montserrat"/>
                        <a:ea typeface="Montserrat"/>
                        <a:cs typeface="Montserrat"/>
                        <a:sym typeface="Montserrat"/>
                      </a:endParaRPr>
                    </a:p>
                  </a:txBody>
                  <a:tcPr marT="91425" marB="91425" marR="91425" marL="91425"/>
                </a:tc>
                <a:tc>
                  <a:txBody>
                    <a:bodyPr/>
                    <a:lstStyle/>
                    <a:p>
                      <a:pPr indent="0" lvl="0" marL="0" rtl="0" algn="l">
                        <a:lnSpc>
                          <a:spcPct val="115000"/>
                        </a:lnSpc>
                        <a:spcBef>
                          <a:spcPts val="0"/>
                        </a:spcBef>
                        <a:spcAft>
                          <a:spcPts val="1600"/>
                        </a:spcAft>
                        <a:buClr>
                          <a:schemeClr val="dk1"/>
                        </a:buClr>
                        <a:buSzPts val="1100"/>
                        <a:buFont typeface="Arial"/>
                        <a:buNone/>
                      </a:pPr>
                      <a:r>
                        <a:rPr i="1" lang="en" sz="1000">
                          <a:solidFill>
                            <a:schemeClr val="dk1"/>
                          </a:solidFill>
                          <a:latin typeface="Montserrat"/>
                          <a:ea typeface="Montserrat"/>
                          <a:cs typeface="Montserrat"/>
                          <a:sym typeface="Montserrat"/>
                        </a:rPr>
                        <a:t>Lunch</a:t>
                      </a:r>
                      <a:endParaRPr i="1" sz="1000">
                        <a:latin typeface="Montserrat"/>
                        <a:ea typeface="Montserrat"/>
                        <a:cs typeface="Montserrat"/>
                        <a:sym typeface="Montserrat"/>
                      </a:endParaRPr>
                    </a:p>
                  </a:txBody>
                  <a:tcPr marT="91425" marB="91425" marR="91425" marL="91425"/>
                </a:tc>
              </a:tr>
              <a:tr h="381000">
                <a:tc>
                  <a:txBody>
                    <a:bodyPr/>
                    <a:lstStyle/>
                    <a:p>
                      <a:pPr indent="0" lvl="0" marL="0" rtl="0" algn="l">
                        <a:lnSpc>
                          <a:spcPct val="115000"/>
                        </a:lnSpc>
                        <a:spcBef>
                          <a:spcPts val="0"/>
                        </a:spcBef>
                        <a:spcAft>
                          <a:spcPts val="1600"/>
                        </a:spcAft>
                        <a:buNone/>
                      </a:pPr>
                      <a:r>
                        <a:rPr b="1" lang="en" sz="1000">
                          <a:solidFill>
                            <a:schemeClr val="dk1"/>
                          </a:solidFill>
                          <a:latin typeface="Montserrat"/>
                          <a:ea typeface="Montserrat"/>
                          <a:cs typeface="Montserrat"/>
                          <a:sym typeface="Montserrat"/>
                        </a:rPr>
                        <a:t>12:40 pm – 1:00 pm</a:t>
                      </a:r>
                      <a:endParaRPr b="1" sz="1000">
                        <a:solidFill>
                          <a:schemeClr val="dk1"/>
                        </a:solidFill>
                        <a:latin typeface="Montserrat"/>
                        <a:ea typeface="Montserrat"/>
                        <a:cs typeface="Montserrat"/>
                        <a:sym typeface="Montserrat"/>
                      </a:endParaRPr>
                    </a:p>
                  </a:txBody>
                  <a:tcPr marT="91425" marB="91425" marR="91425" marL="91425"/>
                </a:tc>
                <a:tc>
                  <a:txBody>
                    <a:bodyPr/>
                    <a:lstStyle/>
                    <a:p>
                      <a:pPr indent="0" lvl="0" marL="0" rtl="0" algn="l">
                        <a:lnSpc>
                          <a:spcPct val="115000"/>
                        </a:lnSpc>
                        <a:spcBef>
                          <a:spcPts val="0"/>
                        </a:spcBef>
                        <a:spcAft>
                          <a:spcPts val="1600"/>
                        </a:spcAft>
                        <a:buNone/>
                      </a:pPr>
                      <a:r>
                        <a:rPr lang="en" sz="1000">
                          <a:solidFill>
                            <a:schemeClr val="dk1"/>
                          </a:solidFill>
                          <a:latin typeface="Montserrat"/>
                          <a:ea typeface="Montserrat"/>
                          <a:cs typeface="Montserrat"/>
                          <a:sym typeface="Montserrat"/>
                        </a:rPr>
                        <a:t>Block 4 - Advisory</a:t>
                      </a:r>
                      <a:endParaRPr sz="1000">
                        <a:solidFill>
                          <a:schemeClr val="dk1"/>
                        </a:solidFill>
                        <a:latin typeface="Montserrat"/>
                        <a:ea typeface="Montserrat"/>
                        <a:cs typeface="Montserrat"/>
                        <a:sym typeface="Montserrat"/>
                      </a:endParaRPr>
                    </a:p>
                  </a:txBody>
                  <a:tcPr marT="91425" marB="91425" marR="91425" marL="91425"/>
                </a:tc>
              </a:tr>
              <a:tr h="381000">
                <a:tc>
                  <a:txBody>
                    <a:bodyPr/>
                    <a:lstStyle/>
                    <a:p>
                      <a:pPr indent="0" lvl="0" marL="0" rtl="0" algn="l">
                        <a:lnSpc>
                          <a:spcPct val="115000"/>
                        </a:lnSpc>
                        <a:spcBef>
                          <a:spcPts val="0"/>
                        </a:spcBef>
                        <a:spcAft>
                          <a:spcPts val="1600"/>
                        </a:spcAft>
                        <a:buNone/>
                      </a:pPr>
                      <a:r>
                        <a:rPr b="1" lang="en" sz="1000">
                          <a:solidFill>
                            <a:schemeClr val="dk1"/>
                          </a:solidFill>
                          <a:latin typeface="Montserrat"/>
                          <a:ea typeface="Montserrat"/>
                          <a:cs typeface="Montserrat"/>
                          <a:sym typeface="Montserrat"/>
                        </a:rPr>
                        <a:t>1:00 pm – 2:00 pm</a:t>
                      </a:r>
                      <a:endParaRPr b="1" sz="1000">
                        <a:solidFill>
                          <a:schemeClr val="dk1"/>
                        </a:solidFill>
                        <a:latin typeface="Montserrat"/>
                        <a:ea typeface="Montserrat"/>
                        <a:cs typeface="Montserrat"/>
                        <a:sym typeface="Montserrat"/>
                      </a:endParaRPr>
                    </a:p>
                  </a:txBody>
                  <a:tcPr marT="91425" marB="91425" marR="91425" marL="91425"/>
                </a:tc>
                <a:tc>
                  <a:txBody>
                    <a:bodyPr/>
                    <a:lstStyle/>
                    <a:p>
                      <a:pPr indent="0" lvl="0" marL="0" rtl="0" algn="l">
                        <a:lnSpc>
                          <a:spcPct val="115000"/>
                        </a:lnSpc>
                        <a:spcBef>
                          <a:spcPts val="0"/>
                        </a:spcBef>
                        <a:spcAft>
                          <a:spcPts val="1600"/>
                        </a:spcAft>
                        <a:buNone/>
                      </a:pPr>
                      <a:r>
                        <a:rPr lang="en" sz="1000">
                          <a:solidFill>
                            <a:schemeClr val="dk1"/>
                          </a:solidFill>
                          <a:latin typeface="Montserrat"/>
                          <a:ea typeface="Montserrat"/>
                          <a:cs typeface="Montserrat"/>
                          <a:sym typeface="Montserrat"/>
                        </a:rPr>
                        <a:t>Block 5</a:t>
                      </a:r>
                      <a:endParaRPr sz="1000">
                        <a:solidFill>
                          <a:schemeClr val="dk1"/>
                        </a:solidFill>
                        <a:latin typeface="Montserrat"/>
                        <a:ea typeface="Montserrat"/>
                        <a:cs typeface="Montserrat"/>
                        <a:sym typeface="Montserrat"/>
                      </a:endParaRPr>
                    </a:p>
                  </a:txBody>
                  <a:tcPr marT="91425" marB="91425" marR="91425" marL="91425"/>
                </a:tc>
              </a:tr>
              <a:tr h="381000">
                <a:tc>
                  <a:txBody>
                    <a:bodyPr/>
                    <a:lstStyle/>
                    <a:p>
                      <a:pPr indent="0" lvl="0" marL="0" rtl="0" algn="l">
                        <a:lnSpc>
                          <a:spcPct val="115000"/>
                        </a:lnSpc>
                        <a:spcBef>
                          <a:spcPts val="0"/>
                        </a:spcBef>
                        <a:spcAft>
                          <a:spcPts val="1600"/>
                        </a:spcAft>
                        <a:buNone/>
                      </a:pPr>
                      <a:r>
                        <a:rPr b="1" lang="en" sz="1000">
                          <a:solidFill>
                            <a:schemeClr val="dk1"/>
                          </a:solidFill>
                          <a:latin typeface="Montserrat"/>
                          <a:ea typeface="Montserrat"/>
                          <a:cs typeface="Montserrat"/>
                          <a:sym typeface="Montserrat"/>
                        </a:rPr>
                        <a:t>2:00 pm – 3:00 pm</a:t>
                      </a:r>
                      <a:endParaRPr b="1" sz="1000">
                        <a:solidFill>
                          <a:schemeClr val="dk1"/>
                        </a:solidFill>
                        <a:latin typeface="Montserrat"/>
                        <a:ea typeface="Montserrat"/>
                        <a:cs typeface="Montserrat"/>
                        <a:sym typeface="Montserrat"/>
                      </a:endParaRPr>
                    </a:p>
                  </a:txBody>
                  <a:tcPr marT="91425" marB="91425" marR="91425" marL="91425"/>
                </a:tc>
                <a:tc>
                  <a:txBody>
                    <a:bodyPr/>
                    <a:lstStyle/>
                    <a:p>
                      <a:pPr indent="0" lvl="0" marL="0" rtl="0" algn="l">
                        <a:lnSpc>
                          <a:spcPct val="115000"/>
                        </a:lnSpc>
                        <a:spcBef>
                          <a:spcPts val="0"/>
                        </a:spcBef>
                        <a:spcAft>
                          <a:spcPts val="1600"/>
                        </a:spcAft>
                        <a:buNone/>
                      </a:pPr>
                      <a:r>
                        <a:rPr lang="en" sz="1000">
                          <a:solidFill>
                            <a:schemeClr val="dk1"/>
                          </a:solidFill>
                          <a:latin typeface="Montserrat"/>
                          <a:ea typeface="Montserrat"/>
                          <a:cs typeface="Montserrat"/>
                          <a:sym typeface="Montserrat"/>
                        </a:rPr>
                        <a:t>Block 6</a:t>
                      </a:r>
                      <a:endParaRPr sz="1000">
                        <a:solidFill>
                          <a:schemeClr val="dk1"/>
                        </a:solidFill>
                        <a:latin typeface="Montserrat"/>
                        <a:ea typeface="Montserrat"/>
                        <a:cs typeface="Montserrat"/>
                        <a:sym typeface="Montserrat"/>
                      </a:endParaRPr>
                    </a:p>
                  </a:txBody>
                  <a:tcPr marT="91425" marB="91425" marR="91425" marL="91425"/>
                </a:tc>
              </a:tr>
              <a:tr h="381000">
                <a:tc>
                  <a:txBody>
                    <a:bodyPr/>
                    <a:lstStyle/>
                    <a:p>
                      <a:pPr indent="0" lvl="0" marL="0" rtl="0" algn="l">
                        <a:lnSpc>
                          <a:spcPct val="115000"/>
                        </a:lnSpc>
                        <a:spcBef>
                          <a:spcPts val="0"/>
                        </a:spcBef>
                        <a:spcAft>
                          <a:spcPts val="1600"/>
                        </a:spcAft>
                        <a:buNone/>
                      </a:pPr>
                      <a:r>
                        <a:rPr b="1" lang="en" sz="1000">
                          <a:solidFill>
                            <a:schemeClr val="dk1"/>
                          </a:solidFill>
                          <a:latin typeface="Montserrat"/>
                          <a:ea typeface="Montserrat"/>
                          <a:cs typeface="Montserrat"/>
                          <a:sym typeface="Montserrat"/>
                        </a:rPr>
                        <a:t>3:00 pm – 3:10 pm</a:t>
                      </a:r>
                      <a:endParaRPr b="1" sz="1000">
                        <a:solidFill>
                          <a:schemeClr val="dk1"/>
                        </a:solidFill>
                        <a:latin typeface="Montserrat"/>
                        <a:ea typeface="Montserrat"/>
                        <a:cs typeface="Montserrat"/>
                        <a:sym typeface="Montserrat"/>
                      </a:endParaRPr>
                    </a:p>
                  </a:txBody>
                  <a:tcPr marT="91425" marB="91425" marR="91425" marL="91425"/>
                </a:tc>
                <a:tc>
                  <a:txBody>
                    <a:bodyPr/>
                    <a:lstStyle/>
                    <a:p>
                      <a:pPr indent="0" lvl="0" marL="0" rtl="0" algn="l">
                        <a:lnSpc>
                          <a:spcPct val="115000"/>
                        </a:lnSpc>
                        <a:spcBef>
                          <a:spcPts val="0"/>
                        </a:spcBef>
                        <a:spcAft>
                          <a:spcPts val="1600"/>
                        </a:spcAft>
                        <a:buClr>
                          <a:schemeClr val="dk1"/>
                        </a:buClr>
                        <a:buSzPts val="1100"/>
                        <a:buFont typeface="Arial"/>
                        <a:buNone/>
                      </a:pPr>
                      <a:r>
                        <a:rPr i="1" lang="en" sz="1000">
                          <a:solidFill>
                            <a:schemeClr val="dk1"/>
                          </a:solidFill>
                          <a:latin typeface="Montserrat"/>
                          <a:ea typeface="Montserrat"/>
                          <a:cs typeface="Montserrat"/>
                          <a:sym typeface="Montserrat"/>
                        </a:rPr>
                        <a:t>Dismissal and Bus Loading</a:t>
                      </a:r>
                      <a:endParaRPr i="1" sz="1000">
                        <a:solidFill>
                          <a:schemeClr val="dk1"/>
                        </a:solidFill>
                        <a:latin typeface="Montserrat"/>
                        <a:ea typeface="Montserrat"/>
                        <a:cs typeface="Montserrat"/>
                        <a:sym typeface="Montserrat"/>
                      </a:endParaRPr>
                    </a:p>
                  </a:txBody>
                  <a:tcPr marT="91425" marB="91425" marR="91425" marL="91425"/>
                </a:tc>
              </a:tr>
              <a:tr h="381000">
                <a:tc>
                  <a:txBody>
                    <a:bodyPr/>
                    <a:lstStyle/>
                    <a:p>
                      <a:pPr indent="0" lvl="0" marL="0" rtl="0" algn="l">
                        <a:lnSpc>
                          <a:spcPct val="115000"/>
                        </a:lnSpc>
                        <a:spcBef>
                          <a:spcPts val="0"/>
                        </a:spcBef>
                        <a:spcAft>
                          <a:spcPts val="1600"/>
                        </a:spcAft>
                        <a:buNone/>
                      </a:pPr>
                      <a:r>
                        <a:rPr b="1" lang="en" sz="1000">
                          <a:solidFill>
                            <a:schemeClr val="dk1"/>
                          </a:solidFill>
                          <a:latin typeface="Montserrat"/>
                          <a:ea typeface="Montserrat"/>
                          <a:cs typeface="Montserrat"/>
                          <a:sym typeface="Montserrat"/>
                        </a:rPr>
                        <a:t>4:00 pm</a:t>
                      </a:r>
                      <a:endParaRPr b="1" sz="1000">
                        <a:solidFill>
                          <a:schemeClr val="dk1"/>
                        </a:solidFill>
                        <a:latin typeface="Montserrat"/>
                        <a:ea typeface="Montserrat"/>
                        <a:cs typeface="Montserrat"/>
                        <a:sym typeface="Montserrat"/>
                      </a:endParaRPr>
                    </a:p>
                  </a:txBody>
                  <a:tcPr marT="91425" marB="91425" marR="91425" marL="91425"/>
                </a:tc>
                <a:tc>
                  <a:txBody>
                    <a:bodyPr/>
                    <a:lstStyle/>
                    <a:p>
                      <a:pPr indent="0" lvl="0" marL="0" rtl="0" algn="l">
                        <a:lnSpc>
                          <a:spcPct val="115000"/>
                        </a:lnSpc>
                        <a:spcBef>
                          <a:spcPts val="0"/>
                        </a:spcBef>
                        <a:spcAft>
                          <a:spcPts val="1600"/>
                        </a:spcAft>
                        <a:buNone/>
                      </a:pPr>
                      <a:r>
                        <a:rPr b="1" lang="en" sz="1000">
                          <a:solidFill>
                            <a:schemeClr val="dk1"/>
                          </a:solidFill>
                          <a:latin typeface="Montserrat"/>
                          <a:ea typeface="Montserrat"/>
                          <a:cs typeface="Montserrat"/>
                          <a:sym typeface="Montserrat"/>
                        </a:rPr>
                        <a:t>Operational Day Ends</a:t>
                      </a:r>
                      <a:endParaRPr b="1" sz="1000">
                        <a:solidFill>
                          <a:schemeClr val="dk1"/>
                        </a:solidFill>
                        <a:latin typeface="Montserrat"/>
                        <a:ea typeface="Montserrat"/>
                        <a:cs typeface="Montserrat"/>
                        <a:sym typeface="Montserrat"/>
                      </a:endParaRPr>
                    </a:p>
                  </a:txBody>
                  <a:tcPr marT="91425" marB="91425" marR="91425" marL="91425"/>
                </a:tc>
              </a:tr>
            </a:tbl>
          </a:graphicData>
        </a:graphic>
      </p:graphicFrame>
      <p:sp>
        <p:nvSpPr>
          <p:cNvPr id="89" name="Google Shape;89;p15"/>
          <p:cNvSpPr txBox="1"/>
          <p:nvPr>
            <p:ph idx="12" type="sldNum"/>
          </p:nvPr>
        </p:nvSpPr>
        <p:spPr>
          <a:xfrm>
            <a:off x="6777966" y="9119180"/>
            <a:ext cx="438900" cy="7698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fld id="{00000000-1234-1234-1234-123412341234}" type="slidenum">
              <a:rPr lang="en"/>
              <a:t>‹#›</a:t>
            </a:fld>
            <a:endParaRPr/>
          </a:p>
        </p:txBody>
      </p:sp>
      <p:sp>
        <p:nvSpPr>
          <p:cNvPr id="90" name="Google Shape;90;p15"/>
          <p:cNvSpPr txBox="1"/>
          <p:nvPr/>
        </p:nvSpPr>
        <p:spPr>
          <a:xfrm>
            <a:off x="1055775" y="7401188"/>
            <a:ext cx="5136900" cy="538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300">
                <a:solidFill>
                  <a:schemeClr val="dk1"/>
                </a:solidFill>
                <a:latin typeface="Impact"/>
                <a:ea typeface="Impact"/>
                <a:cs typeface="Impact"/>
                <a:sym typeface="Impact"/>
              </a:rPr>
              <a:t>Dress Code</a:t>
            </a:r>
            <a:endParaRPr sz="2300">
              <a:solidFill>
                <a:schemeClr val="dk1"/>
              </a:solidFill>
              <a:latin typeface="Impact"/>
              <a:ea typeface="Impact"/>
              <a:cs typeface="Impact"/>
              <a:sym typeface="Impact"/>
            </a:endParaRPr>
          </a:p>
        </p:txBody>
      </p:sp>
      <p:sp>
        <p:nvSpPr>
          <p:cNvPr id="91" name="Google Shape;91;p15"/>
          <p:cNvSpPr txBox="1"/>
          <p:nvPr/>
        </p:nvSpPr>
        <p:spPr>
          <a:xfrm>
            <a:off x="501975" y="7861575"/>
            <a:ext cx="6330300" cy="1223700"/>
          </a:xfrm>
          <a:prstGeom prst="rect">
            <a:avLst/>
          </a:prstGeom>
          <a:noFill/>
          <a:ln>
            <a:noFill/>
          </a:ln>
        </p:spPr>
        <p:txBody>
          <a:bodyPr anchorCtr="0" anchor="t" bIns="91425" lIns="91425" spcFirstLastPara="1" rIns="91425" wrap="square" tIns="91425">
            <a:spAutoFit/>
          </a:bodyPr>
          <a:lstStyle/>
          <a:p>
            <a:pPr indent="-292100" lvl="0" marL="457200" rtl="0" algn="l">
              <a:lnSpc>
                <a:spcPct val="115000"/>
              </a:lnSpc>
              <a:spcBef>
                <a:spcPts val="0"/>
              </a:spcBef>
              <a:spcAft>
                <a:spcPts val="0"/>
              </a:spcAft>
              <a:buClr>
                <a:srgbClr val="0E101A"/>
              </a:buClr>
              <a:buSzPts val="1000"/>
              <a:buFont typeface="Montserrat"/>
              <a:buChar char="●"/>
            </a:pPr>
            <a:r>
              <a:rPr lang="en" sz="1000">
                <a:solidFill>
                  <a:srgbClr val="0E101A"/>
                </a:solidFill>
                <a:latin typeface="Montserrat"/>
                <a:ea typeface="Montserrat"/>
                <a:cs typeface="Montserrat"/>
                <a:sym typeface="Montserrat"/>
              </a:rPr>
              <a:t>Students require non-marking footwear. </a:t>
            </a:r>
            <a:endParaRPr sz="1000">
              <a:solidFill>
                <a:srgbClr val="0E101A"/>
              </a:solidFill>
              <a:latin typeface="Montserrat"/>
              <a:ea typeface="Montserrat"/>
              <a:cs typeface="Montserrat"/>
              <a:sym typeface="Montserrat"/>
            </a:endParaRPr>
          </a:p>
          <a:p>
            <a:pPr indent="-292100" lvl="0" marL="457200" rtl="0" algn="l">
              <a:lnSpc>
                <a:spcPct val="115000"/>
              </a:lnSpc>
              <a:spcBef>
                <a:spcPts val="0"/>
              </a:spcBef>
              <a:spcAft>
                <a:spcPts val="0"/>
              </a:spcAft>
              <a:buClr>
                <a:srgbClr val="0E101A"/>
              </a:buClr>
              <a:buSzPts val="1000"/>
              <a:buFont typeface="Montserrat"/>
              <a:buChar char="●"/>
            </a:pPr>
            <a:r>
              <a:rPr lang="en" sz="1000">
                <a:solidFill>
                  <a:srgbClr val="0E101A"/>
                </a:solidFill>
                <a:latin typeface="Montserrat"/>
                <a:ea typeface="Montserrat"/>
                <a:cs typeface="Montserrat"/>
                <a:sym typeface="Montserrat"/>
              </a:rPr>
              <a:t>Students require indoor and outdoor shoes.</a:t>
            </a:r>
            <a:endParaRPr sz="1000">
              <a:solidFill>
                <a:srgbClr val="0E101A"/>
              </a:solidFill>
              <a:latin typeface="Montserrat"/>
              <a:ea typeface="Montserrat"/>
              <a:cs typeface="Montserrat"/>
              <a:sym typeface="Montserrat"/>
            </a:endParaRPr>
          </a:p>
          <a:p>
            <a:pPr indent="-292100" lvl="0" marL="457200" rtl="0" algn="l">
              <a:lnSpc>
                <a:spcPct val="115000"/>
              </a:lnSpc>
              <a:spcBef>
                <a:spcPts val="0"/>
              </a:spcBef>
              <a:spcAft>
                <a:spcPts val="0"/>
              </a:spcAft>
              <a:buClr>
                <a:srgbClr val="0E101A"/>
              </a:buClr>
              <a:buSzPts val="1000"/>
              <a:buFont typeface="Montserrat"/>
              <a:buChar char="●"/>
            </a:pPr>
            <a:r>
              <a:rPr lang="en" sz="1000">
                <a:solidFill>
                  <a:srgbClr val="0E101A"/>
                </a:solidFill>
                <a:latin typeface="Montserrat"/>
                <a:ea typeface="Montserrat"/>
                <a:cs typeface="Montserrat"/>
                <a:sym typeface="Montserrat"/>
              </a:rPr>
              <a:t>Clothing may not have indecent images or profanity. </a:t>
            </a:r>
            <a:endParaRPr sz="1000">
              <a:solidFill>
                <a:srgbClr val="0E101A"/>
              </a:solidFill>
              <a:latin typeface="Montserrat"/>
              <a:ea typeface="Montserrat"/>
              <a:cs typeface="Montserrat"/>
              <a:sym typeface="Montserrat"/>
            </a:endParaRPr>
          </a:p>
          <a:p>
            <a:pPr indent="-292100" lvl="0" marL="457200" rtl="0" algn="l">
              <a:lnSpc>
                <a:spcPct val="115000"/>
              </a:lnSpc>
              <a:spcBef>
                <a:spcPts val="0"/>
              </a:spcBef>
              <a:spcAft>
                <a:spcPts val="0"/>
              </a:spcAft>
              <a:buClr>
                <a:srgbClr val="0E101A"/>
              </a:buClr>
              <a:buSzPts val="1000"/>
              <a:buFont typeface="Montserrat"/>
              <a:buChar char="●"/>
            </a:pPr>
            <a:r>
              <a:rPr lang="en" sz="1000">
                <a:solidFill>
                  <a:srgbClr val="0E101A"/>
                </a:solidFill>
                <a:latin typeface="Montserrat"/>
                <a:ea typeface="Montserrat"/>
                <a:cs typeface="Montserrat"/>
                <a:sym typeface="Montserrat"/>
              </a:rPr>
              <a:t>Hats in the classroom are up to individual teacher discretion.</a:t>
            </a:r>
            <a:endParaRPr sz="1000">
              <a:solidFill>
                <a:srgbClr val="0E101A"/>
              </a:solidFill>
              <a:latin typeface="Montserrat"/>
              <a:ea typeface="Montserrat"/>
              <a:cs typeface="Montserrat"/>
              <a:sym typeface="Montserrat"/>
            </a:endParaRPr>
          </a:p>
          <a:p>
            <a:pPr indent="-292100" lvl="0" marL="457200" rtl="0" algn="l">
              <a:lnSpc>
                <a:spcPct val="115000"/>
              </a:lnSpc>
              <a:spcBef>
                <a:spcPts val="0"/>
              </a:spcBef>
              <a:spcAft>
                <a:spcPts val="0"/>
              </a:spcAft>
              <a:buClr>
                <a:srgbClr val="0E101A"/>
              </a:buClr>
              <a:buSzPts val="1000"/>
              <a:buFont typeface="Montserrat"/>
              <a:buChar char="●"/>
            </a:pPr>
            <a:r>
              <a:rPr lang="en" sz="1000">
                <a:solidFill>
                  <a:srgbClr val="0E101A"/>
                </a:solidFill>
                <a:latin typeface="Montserrat"/>
                <a:ea typeface="Montserrat"/>
                <a:cs typeface="Montserrat"/>
                <a:sym typeface="Montserrat"/>
              </a:rPr>
              <a:t>Students should dress appropriately to the environment and activity they are participating in.</a:t>
            </a:r>
            <a:endParaRPr sz="1000">
              <a:solidFill>
                <a:schemeClr val="accent2"/>
              </a:solidFill>
              <a:latin typeface="Montserrat"/>
              <a:ea typeface="Montserrat"/>
              <a:cs typeface="Montserrat"/>
              <a:sym typeface="Montserrat"/>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16"/>
          <p:cNvSpPr txBox="1"/>
          <p:nvPr/>
        </p:nvSpPr>
        <p:spPr>
          <a:xfrm>
            <a:off x="561975" y="1301400"/>
            <a:ext cx="6105600" cy="354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t/>
            </a:r>
            <a:endParaRPr sz="1100">
              <a:solidFill>
                <a:schemeClr val="dk1"/>
              </a:solidFill>
              <a:latin typeface="Playfair Display"/>
              <a:ea typeface="Playfair Display"/>
              <a:cs typeface="Playfair Display"/>
              <a:sym typeface="Playfair Display"/>
            </a:endParaRPr>
          </a:p>
        </p:txBody>
      </p:sp>
      <p:sp>
        <p:nvSpPr>
          <p:cNvPr id="97" name="Google Shape;97;p16"/>
          <p:cNvSpPr txBox="1"/>
          <p:nvPr/>
        </p:nvSpPr>
        <p:spPr>
          <a:xfrm>
            <a:off x="404925" y="451450"/>
            <a:ext cx="6419700" cy="461700"/>
          </a:xfrm>
          <a:prstGeom prst="rect">
            <a:avLst/>
          </a:prstGeom>
          <a:noFill/>
          <a:ln>
            <a:noFill/>
          </a:ln>
        </p:spPr>
        <p:txBody>
          <a:bodyPr anchorCtr="0" anchor="t" bIns="91425" lIns="91425" spcFirstLastPara="1" rIns="91425" wrap="square" tIns="91425">
            <a:spAutoFit/>
          </a:bodyPr>
          <a:lstStyle/>
          <a:p>
            <a:pPr indent="0" lvl="0" marL="457200" rtl="0" algn="ctr">
              <a:lnSpc>
                <a:spcPct val="115000"/>
              </a:lnSpc>
              <a:spcBef>
                <a:spcPts val="0"/>
              </a:spcBef>
              <a:spcAft>
                <a:spcPts val="0"/>
              </a:spcAft>
              <a:buNone/>
            </a:pPr>
            <a:r>
              <a:rPr b="1" lang="en" sz="1800">
                <a:solidFill>
                  <a:srgbClr val="0E101A"/>
                </a:solidFill>
                <a:latin typeface="Montserrat"/>
                <a:ea typeface="Montserrat"/>
                <a:cs typeface="Montserrat"/>
                <a:sym typeface="Montserrat"/>
              </a:rPr>
              <a:t>School Year Calendar 2025-2026</a:t>
            </a:r>
            <a:endParaRPr b="1" sz="1200">
              <a:solidFill>
                <a:schemeClr val="dk1"/>
              </a:solidFill>
              <a:latin typeface="Montserrat"/>
              <a:ea typeface="Montserrat"/>
              <a:cs typeface="Montserrat"/>
              <a:sym typeface="Montserrat"/>
            </a:endParaRPr>
          </a:p>
        </p:txBody>
      </p:sp>
      <p:sp>
        <p:nvSpPr>
          <p:cNvPr id="98" name="Google Shape;98;p16"/>
          <p:cNvSpPr txBox="1"/>
          <p:nvPr>
            <p:ph idx="12" type="sldNum"/>
          </p:nvPr>
        </p:nvSpPr>
        <p:spPr>
          <a:xfrm>
            <a:off x="6777966" y="9119180"/>
            <a:ext cx="438900" cy="7698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fld id="{00000000-1234-1234-1234-123412341234}" type="slidenum">
              <a:rPr lang="en"/>
              <a:t>‹#›</a:t>
            </a:fld>
            <a:endParaRPr/>
          </a:p>
        </p:txBody>
      </p:sp>
      <p:pic>
        <p:nvPicPr>
          <p:cNvPr id="99" name="Google Shape;99;p16" title="Calendar_1.png"/>
          <p:cNvPicPr preferRelativeResize="0"/>
          <p:nvPr/>
        </p:nvPicPr>
        <p:blipFill>
          <a:blip r:embed="rId3">
            <a:alphaModFix/>
          </a:blip>
          <a:stretch>
            <a:fillRect/>
          </a:stretch>
        </p:blipFill>
        <p:spPr>
          <a:xfrm>
            <a:off x="651501" y="1012050"/>
            <a:ext cx="6012199" cy="869642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17"/>
          <p:cNvSpPr txBox="1"/>
          <p:nvPr/>
        </p:nvSpPr>
        <p:spPr>
          <a:xfrm>
            <a:off x="561975" y="1301400"/>
            <a:ext cx="6105600" cy="354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t/>
            </a:r>
            <a:endParaRPr sz="1100">
              <a:solidFill>
                <a:schemeClr val="dk1"/>
              </a:solidFill>
              <a:latin typeface="Playfair Display"/>
              <a:ea typeface="Playfair Display"/>
              <a:cs typeface="Playfair Display"/>
              <a:sym typeface="Playfair Display"/>
            </a:endParaRPr>
          </a:p>
        </p:txBody>
      </p:sp>
      <p:sp>
        <p:nvSpPr>
          <p:cNvPr id="105" name="Google Shape;105;p17"/>
          <p:cNvSpPr txBox="1"/>
          <p:nvPr>
            <p:ph idx="12" type="sldNum"/>
          </p:nvPr>
        </p:nvSpPr>
        <p:spPr>
          <a:xfrm>
            <a:off x="6777966" y="9119180"/>
            <a:ext cx="438900" cy="7698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fld id="{00000000-1234-1234-1234-123412341234}" type="slidenum">
              <a:rPr lang="en"/>
              <a:t>‹#›</a:t>
            </a:fld>
            <a:endParaRPr/>
          </a:p>
        </p:txBody>
      </p:sp>
      <p:pic>
        <p:nvPicPr>
          <p:cNvPr id="106" name="Google Shape;106;p17" title="Calendar_2.png"/>
          <p:cNvPicPr preferRelativeResize="0"/>
          <p:nvPr/>
        </p:nvPicPr>
        <p:blipFill rotWithShape="1">
          <a:blip r:embed="rId3">
            <a:alphaModFix/>
          </a:blip>
          <a:srcRect b="0" l="0" r="0" t="18923"/>
          <a:stretch/>
        </p:blipFill>
        <p:spPr>
          <a:xfrm>
            <a:off x="849150" y="604719"/>
            <a:ext cx="5616900" cy="884895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pic>
        <p:nvPicPr>
          <p:cNvPr id="111" name="Google Shape;111;p18"/>
          <p:cNvPicPr preferRelativeResize="0"/>
          <p:nvPr/>
        </p:nvPicPr>
        <p:blipFill>
          <a:blip r:embed="rId3">
            <a:alphaModFix amt="10000"/>
          </a:blip>
          <a:stretch>
            <a:fillRect/>
          </a:stretch>
        </p:blipFill>
        <p:spPr>
          <a:xfrm>
            <a:off x="147900" y="1000125"/>
            <a:ext cx="7167300" cy="7167300"/>
          </a:xfrm>
          <a:prstGeom prst="rect">
            <a:avLst/>
          </a:prstGeom>
          <a:noFill/>
          <a:ln>
            <a:noFill/>
          </a:ln>
        </p:spPr>
      </p:pic>
      <p:sp>
        <p:nvSpPr>
          <p:cNvPr id="112" name="Google Shape;112;p18"/>
          <p:cNvSpPr txBox="1"/>
          <p:nvPr/>
        </p:nvSpPr>
        <p:spPr>
          <a:xfrm>
            <a:off x="447600" y="776325"/>
            <a:ext cx="6420000" cy="9612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0"/>
              </a:spcAft>
              <a:buClr>
                <a:schemeClr val="dk1"/>
              </a:buClr>
              <a:buSzPts val="1100"/>
              <a:buFont typeface="Arial"/>
              <a:buNone/>
            </a:pPr>
            <a:r>
              <a:rPr b="1" lang="en" sz="1000">
                <a:solidFill>
                  <a:srgbClr val="0E101A"/>
                </a:solidFill>
                <a:latin typeface="Montserrat"/>
                <a:ea typeface="Montserrat"/>
                <a:cs typeface="Montserrat"/>
                <a:sym typeface="Montserrat"/>
              </a:rPr>
              <a:t>PowerSchool Parent Portal</a:t>
            </a:r>
            <a:endParaRPr b="1" sz="1000">
              <a:solidFill>
                <a:srgbClr val="0E101A"/>
              </a:solidFill>
              <a:latin typeface="Montserrat"/>
              <a:ea typeface="Montserrat"/>
              <a:cs typeface="Montserrat"/>
              <a:sym typeface="Montserrat"/>
            </a:endParaRPr>
          </a:p>
          <a:p>
            <a:pPr indent="0" lvl="0" marL="0" rtl="0" algn="l">
              <a:lnSpc>
                <a:spcPct val="115000"/>
              </a:lnSpc>
              <a:spcBef>
                <a:spcPts val="1200"/>
              </a:spcBef>
              <a:spcAft>
                <a:spcPts val="0"/>
              </a:spcAft>
              <a:buClr>
                <a:schemeClr val="dk1"/>
              </a:buClr>
              <a:buSzPts val="1100"/>
              <a:buFont typeface="Arial"/>
              <a:buNone/>
            </a:pPr>
            <a:r>
              <a:rPr lang="en" sz="1000">
                <a:solidFill>
                  <a:srgbClr val="0E101A"/>
                </a:solidFill>
                <a:latin typeface="Montserrat"/>
                <a:ea typeface="Montserrat"/>
                <a:cs typeface="Montserrat"/>
                <a:sym typeface="Montserrat"/>
              </a:rPr>
              <a:t>Please use Parent Portal to digitally track your child’s progress, attendance, sign permission forms and pay your school/bus fees online.</a:t>
            </a:r>
            <a:endParaRPr sz="1000">
              <a:solidFill>
                <a:srgbClr val="0E101A"/>
              </a:solidFill>
              <a:latin typeface="Montserrat"/>
              <a:ea typeface="Montserrat"/>
              <a:cs typeface="Montserrat"/>
              <a:sym typeface="Montserrat"/>
            </a:endParaRPr>
          </a:p>
          <a:p>
            <a:pPr indent="0" lvl="0" marL="0" rtl="0" algn="l">
              <a:lnSpc>
                <a:spcPct val="115000"/>
              </a:lnSpc>
              <a:spcBef>
                <a:spcPts val="1200"/>
              </a:spcBef>
              <a:spcAft>
                <a:spcPts val="0"/>
              </a:spcAft>
              <a:buClr>
                <a:schemeClr val="dk1"/>
              </a:buClr>
              <a:buSzPts val="1100"/>
              <a:buFont typeface="Arial"/>
              <a:buNone/>
            </a:pPr>
            <a:r>
              <a:rPr lang="en" sz="1000">
                <a:solidFill>
                  <a:srgbClr val="0E101A"/>
                </a:solidFill>
                <a:latin typeface="Montserrat"/>
                <a:ea typeface="Montserrat"/>
                <a:cs typeface="Montserrat"/>
                <a:sym typeface="Montserrat"/>
              </a:rPr>
              <a:t>Parents of returning students can access their child’s account through their existing PowerSchool Parent Portal account. New students must first be registered at their school, to have a Parent Portal account created.</a:t>
            </a:r>
            <a:endParaRPr sz="1000">
              <a:solidFill>
                <a:srgbClr val="0E101A"/>
              </a:solidFill>
              <a:latin typeface="Montserrat"/>
              <a:ea typeface="Montserrat"/>
              <a:cs typeface="Montserrat"/>
              <a:sym typeface="Montserrat"/>
            </a:endParaRPr>
          </a:p>
          <a:p>
            <a:pPr indent="0" lvl="0" marL="0" rtl="0" algn="l">
              <a:lnSpc>
                <a:spcPct val="115000"/>
              </a:lnSpc>
              <a:spcBef>
                <a:spcPts val="1200"/>
              </a:spcBef>
              <a:spcAft>
                <a:spcPts val="0"/>
              </a:spcAft>
              <a:buNone/>
            </a:pPr>
            <a:r>
              <a:rPr lang="en" sz="1000">
                <a:solidFill>
                  <a:srgbClr val="0E101A"/>
                </a:solidFill>
                <a:latin typeface="Montserrat"/>
                <a:ea typeface="Montserrat"/>
                <a:cs typeface="Montserrat"/>
                <a:sym typeface="Montserrat"/>
              </a:rPr>
              <a:t>If you require access or have questions regarding the use of PowerSchool Parent Portal, don’t hesitate to contact the school office at 780-973-9191.</a:t>
            </a:r>
            <a:endParaRPr sz="1000">
              <a:solidFill>
                <a:srgbClr val="0E101A"/>
              </a:solidFill>
              <a:latin typeface="Montserrat"/>
              <a:ea typeface="Montserrat"/>
              <a:cs typeface="Montserrat"/>
              <a:sym typeface="Montserrat"/>
            </a:endParaRPr>
          </a:p>
          <a:p>
            <a:pPr indent="0" lvl="0" marL="0" rtl="0" algn="l">
              <a:lnSpc>
                <a:spcPct val="115000"/>
              </a:lnSpc>
              <a:spcBef>
                <a:spcPts val="1200"/>
              </a:spcBef>
              <a:spcAft>
                <a:spcPts val="0"/>
              </a:spcAft>
              <a:buNone/>
            </a:pPr>
            <a:r>
              <a:t/>
            </a:r>
            <a:endParaRPr sz="1000">
              <a:solidFill>
                <a:srgbClr val="0E101A"/>
              </a:solidFill>
              <a:latin typeface="Montserrat"/>
              <a:ea typeface="Montserrat"/>
              <a:cs typeface="Montserrat"/>
              <a:sym typeface="Montserrat"/>
            </a:endParaRPr>
          </a:p>
          <a:p>
            <a:pPr indent="0" lvl="0" marL="0" rtl="0" algn="l">
              <a:lnSpc>
                <a:spcPct val="115000"/>
              </a:lnSpc>
              <a:spcBef>
                <a:spcPts val="1200"/>
              </a:spcBef>
              <a:spcAft>
                <a:spcPts val="0"/>
              </a:spcAft>
              <a:buNone/>
            </a:pPr>
            <a:r>
              <a:rPr b="1" lang="en" sz="1000">
                <a:solidFill>
                  <a:srgbClr val="0E101A"/>
                </a:solidFill>
                <a:latin typeface="Montserrat"/>
                <a:ea typeface="Montserrat"/>
                <a:cs typeface="Montserrat"/>
                <a:sym typeface="Montserrat"/>
              </a:rPr>
              <a:t>Fees and Online Payment</a:t>
            </a:r>
            <a:endParaRPr b="1" sz="1000">
              <a:solidFill>
                <a:srgbClr val="0E101A"/>
              </a:solidFill>
              <a:latin typeface="Montserrat"/>
              <a:ea typeface="Montserrat"/>
              <a:cs typeface="Montserrat"/>
              <a:sym typeface="Montserrat"/>
            </a:endParaRPr>
          </a:p>
          <a:p>
            <a:pPr indent="0" lvl="0" marL="0" rtl="0" algn="l">
              <a:lnSpc>
                <a:spcPct val="115000"/>
              </a:lnSpc>
              <a:spcBef>
                <a:spcPts val="1200"/>
              </a:spcBef>
              <a:spcAft>
                <a:spcPts val="0"/>
              </a:spcAft>
              <a:buNone/>
            </a:pPr>
            <a:r>
              <a:rPr lang="en" sz="1000">
                <a:solidFill>
                  <a:srgbClr val="0E101A"/>
                </a:solidFill>
                <a:latin typeface="Montserrat"/>
                <a:ea typeface="Montserrat"/>
                <a:cs typeface="Montserrat"/>
                <a:sym typeface="Montserrat"/>
              </a:rPr>
              <a:t>Fees</a:t>
            </a:r>
            <a:endParaRPr sz="1000">
              <a:solidFill>
                <a:srgbClr val="0E101A"/>
              </a:solidFill>
              <a:latin typeface="Montserrat"/>
              <a:ea typeface="Montserrat"/>
              <a:cs typeface="Montserrat"/>
              <a:sym typeface="Montserrat"/>
            </a:endParaRPr>
          </a:p>
          <a:p>
            <a:pPr indent="0" lvl="0" marL="0" rtl="0" algn="l">
              <a:lnSpc>
                <a:spcPct val="115000"/>
              </a:lnSpc>
              <a:spcBef>
                <a:spcPts val="1200"/>
              </a:spcBef>
              <a:spcAft>
                <a:spcPts val="0"/>
              </a:spcAft>
              <a:buNone/>
            </a:pPr>
            <a:r>
              <a:rPr lang="en" sz="1000">
                <a:solidFill>
                  <a:srgbClr val="0E101A"/>
                </a:solidFill>
                <a:latin typeface="Montserrat"/>
                <a:ea typeface="Montserrat"/>
                <a:cs typeface="Montserrat"/>
                <a:sym typeface="Montserrat"/>
              </a:rPr>
              <a:t>Students are charged fees depending upon program requirements, courses, extra-curricular activities, field trips and athletic team selection. Fees are charged with the intent to enhance student education and provide opportunity.</a:t>
            </a:r>
            <a:endParaRPr sz="1000">
              <a:solidFill>
                <a:srgbClr val="0E101A"/>
              </a:solidFill>
              <a:latin typeface="Montserrat"/>
              <a:ea typeface="Montserrat"/>
              <a:cs typeface="Montserrat"/>
              <a:sym typeface="Montserrat"/>
            </a:endParaRPr>
          </a:p>
          <a:p>
            <a:pPr indent="0" lvl="0" marL="0" rtl="0" algn="l">
              <a:lnSpc>
                <a:spcPct val="115000"/>
              </a:lnSpc>
              <a:spcBef>
                <a:spcPts val="1200"/>
              </a:spcBef>
              <a:spcAft>
                <a:spcPts val="0"/>
              </a:spcAft>
              <a:buNone/>
            </a:pPr>
            <a:r>
              <a:rPr lang="en" sz="1000">
                <a:solidFill>
                  <a:srgbClr val="0E101A"/>
                </a:solidFill>
                <a:latin typeface="Montserrat"/>
                <a:ea typeface="Montserrat"/>
                <a:cs typeface="Montserrat"/>
                <a:sym typeface="Montserrat"/>
              </a:rPr>
              <a:t>Fees are communicated at the start of school year, at the start of each term, and as field trips and activities are planned throughout the year.</a:t>
            </a:r>
            <a:endParaRPr sz="1000">
              <a:solidFill>
                <a:srgbClr val="0E101A"/>
              </a:solidFill>
              <a:latin typeface="Montserrat"/>
              <a:ea typeface="Montserrat"/>
              <a:cs typeface="Montserrat"/>
              <a:sym typeface="Montserrat"/>
            </a:endParaRPr>
          </a:p>
          <a:p>
            <a:pPr indent="0" lvl="0" marL="0" rtl="0" algn="l">
              <a:lnSpc>
                <a:spcPct val="115000"/>
              </a:lnSpc>
              <a:spcBef>
                <a:spcPts val="1200"/>
              </a:spcBef>
              <a:spcAft>
                <a:spcPts val="0"/>
              </a:spcAft>
              <a:buNone/>
            </a:pPr>
            <a:r>
              <a:rPr lang="en" sz="1000">
                <a:solidFill>
                  <a:srgbClr val="0E101A"/>
                </a:solidFill>
                <a:latin typeface="Montserrat"/>
                <a:ea typeface="Montserrat"/>
                <a:cs typeface="Montserrat"/>
                <a:sym typeface="Montserrat"/>
              </a:rPr>
              <a:t>Fees may change from year to year and between activities, you are encouraged to contact the school directly for details.</a:t>
            </a:r>
            <a:endParaRPr sz="1000">
              <a:solidFill>
                <a:srgbClr val="0E101A"/>
              </a:solidFill>
              <a:latin typeface="Montserrat"/>
              <a:ea typeface="Montserrat"/>
              <a:cs typeface="Montserrat"/>
              <a:sym typeface="Montserrat"/>
            </a:endParaRPr>
          </a:p>
          <a:p>
            <a:pPr indent="0" lvl="0" marL="0" rtl="0" algn="l">
              <a:lnSpc>
                <a:spcPct val="115000"/>
              </a:lnSpc>
              <a:spcBef>
                <a:spcPts val="1200"/>
              </a:spcBef>
              <a:spcAft>
                <a:spcPts val="0"/>
              </a:spcAft>
              <a:buNone/>
            </a:pPr>
            <a:r>
              <a:rPr lang="en" sz="1000">
                <a:solidFill>
                  <a:srgbClr val="0E101A"/>
                </a:solidFill>
                <a:latin typeface="Montserrat"/>
                <a:ea typeface="Montserrat"/>
                <a:cs typeface="Montserrat"/>
                <a:sym typeface="Montserrat"/>
              </a:rPr>
              <a:t>Online Payments</a:t>
            </a:r>
            <a:endParaRPr sz="1000">
              <a:solidFill>
                <a:srgbClr val="0E101A"/>
              </a:solidFill>
              <a:latin typeface="Montserrat"/>
              <a:ea typeface="Montserrat"/>
              <a:cs typeface="Montserrat"/>
              <a:sym typeface="Montserrat"/>
            </a:endParaRPr>
          </a:p>
          <a:p>
            <a:pPr indent="0" lvl="0" marL="0" rtl="0" algn="l">
              <a:lnSpc>
                <a:spcPct val="115000"/>
              </a:lnSpc>
              <a:spcBef>
                <a:spcPts val="1200"/>
              </a:spcBef>
              <a:spcAft>
                <a:spcPts val="0"/>
              </a:spcAft>
              <a:buNone/>
            </a:pPr>
            <a:r>
              <a:rPr lang="en" sz="1000">
                <a:solidFill>
                  <a:srgbClr val="0E101A"/>
                </a:solidFill>
                <a:latin typeface="Montserrat"/>
                <a:ea typeface="Montserrat"/>
                <a:cs typeface="Montserrat"/>
                <a:sym typeface="Montserrat"/>
              </a:rPr>
              <a:t>Fees are posted to your child’s account in PowerSchool and can be paid online. Account statements are emailed to parents/guardians regularly. All fees for students are due upon receival of notification and/or statement.</a:t>
            </a:r>
            <a:endParaRPr sz="1000">
              <a:solidFill>
                <a:srgbClr val="0E101A"/>
              </a:solidFill>
              <a:latin typeface="Montserrat"/>
              <a:ea typeface="Montserrat"/>
              <a:cs typeface="Montserrat"/>
              <a:sym typeface="Montserrat"/>
            </a:endParaRPr>
          </a:p>
          <a:p>
            <a:pPr indent="0" lvl="0" marL="0" rtl="0" algn="l">
              <a:lnSpc>
                <a:spcPct val="115000"/>
              </a:lnSpc>
              <a:spcBef>
                <a:spcPts val="1200"/>
              </a:spcBef>
              <a:spcAft>
                <a:spcPts val="0"/>
              </a:spcAft>
              <a:buNone/>
            </a:pPr>
            <a:r>
              <a:rPr lang="en" sz="1000">
                <a:solidFill>
                  <a:srgbClr val="0E101A"/>
                </a:solidFill>
                <a:latin typeface="Montserrat"/>
                <a:ea typeface="Montserrat"/>
                <a:cs typeface="Montserrat"/>
                <a:sym typeface="Montserrat"/>
              </a:rPr>
              <a:t>Students with outstanding fees may be ineligible to participate in extracurricular activities such as field trips, athletic team participation and/or Grade 9 Prom exercises. Outstanding fees may also lead to changes in option programming choices for junior high students</a:t>
            </a:r>
            <a:r>
              <a:rPr b="1" lang="en" sz="1000">
                <a:solidFill>
                  <a:srgbClr val="0E101A"/>
                </a:solidFill>
                <a:latin typeface="Montserrat"/>
                <a:ea typeface="Montserrat"/>
                <a:cs typeface="Montserrat"/>
                <a:sym typeface="Montserrat"/>
              </a:rPr>
              <a:t>. </a:t>
            </a:r>
            <a:r>
              <a:rPr lang="en" sz="1000">
                <a:solidFill>
                  <a:srgbClr val="0E101A"/>
                </a:solidFill>
                <a:latin typeface="Montserrat"/>
                <a:ea typeface="Montserrat"/>
                <a:cs typeface="Montserrat"/>
                <a:sym typeface="Montserrat"/>
              </a:rPr>
              <a:t>Non-payment of fees will be forwarded to Corporate Services.</a:t>
            </a:r>
            <a:endParaRPr sz="1000">
              <a:solidFill>
                <a:srgbClr val="0E101A"/>
              </a:solidFill>
              <a:latin typeface="Montserrat"/>
              <a:ea typeface="Montserrat"/>
              <a:cs typeface="Montserrat"/>
              <a:sym typeface="Montserrat"/>
            </a:endParaRPr>
          </a:p>
          <a:p>
            <a:pPr indent="0" lvl="0" marL="0" rtl="0" algn="l">
              <a:lnSpc>
                <a:spcPct val="115000"/>
              </a:lnSpc>
              <a:spcBef>
                <a:spcPts val="1200"/>
              </a:spcBef>
              <a:spcAft>
                <a:spcPts val="0"/>
              </a:spcAft>
              <a:buNone/>
            </a:pPr>
            <a:r>
              <a:rPr lang="en" sz="1000">
                <a:solidFill>
                  <a:srgbClr val="0E101A"/>
                </a:solidFill>
                <a:latin typeface="Montserrat"/>
                <a:ea typeface="Montserrat"/>
                <a:cs typeface="Montserrat"/>
                <a:sym typeface="Montserrat"/>
              </a:rPr>
              <a:t>If you cannot make payment, please get in touch with the school to make alternate arrangements.</a:t>
            </a:r>
            <a:endParaRPr sz="1000">
              <a:solidFill>
                <a:srgbClr val="0E101A"/>
              </a:solidFill>
              <a:latin typeface="Montserrat"/>
              <a:ea typeface="Montserrat"/>
              <a:cs typeface="Montserrat"/>
              <a:sym typeface="Montserrat"/>
            </a:endParaRPr>
          </a:p>
          <a:p>
            <a:pPr indent="0" lvl="0" marL="0" rtl="0" algn="l">
              <a:lnSpc>
                <a:spcPct val="115000"/>
              </a:lnSpc>
              <a:spcBef>
                <a:spcPts val="1200"/>
              </a:spcBef>
              <a:spcAft>
                <a:spcPts val="0"/>
              </a:spcAft>
              <a:buNone/>
            </a:pPr>
            <a:r>
              <a:rPr lang="en" sz="1000">
                <a:solidFill>
                  <a:srgbClr val="0E101A"/>
                </a:solidFill>
                <a:latin typeface="Montserrat"/>
                <a:ea typeface="Montserrat"/>
                <a:cs typeface="Montserrat"/>
                <a:sym typeface="Montserrat"/>
              </a:rPr>
              <a:t>Note: The PowerSchool Mobile app does not offer secure payment processing. PowerSchool must be accessed on a web browser in order to make payments.</a:t>
            </a:r>
            <a:endParaRPr sz="1000">
              <a:solidFill>
                <a:srgbClr val="0E101A"/>
              </a:solidFill>
              <a:latin typeface="Montserrat"/>
              <a:ea typeface="Montserrat"/>
              <a:cs typeface="Montserrat"/>
              <a:sym typeface="Montserrat"/>
            </a:endParaRPr>
          </a:p>
          <a:p>
            <a:pPr indent="0" lvl="0" marL="0" rtl="0" algn="l">
              <a:lnSpc>
                <a:spcPct val="115000"/>
              </a:lnSpc>
              <a:spcBef>
                <a:spcPts val="1200"/>
              </a:spcBef>
              <a:spcAft>
                <a:spcPts val="0"/>
              </a:spcAft>
              <a:buNone/>
            </a:pPr>
            <a:r>
              <a:rPr lang="en" sz="1000">
                <a:solidFill>
                  <a:srgbClr val="0E101A"/>
                </a:solidFill>
                <a:latin typeface="Montserrat"/>
                <a:ea typeface="Montserrat"/>
                <a:cs typeface="Montserrat"/>
                <a:sym typeface="Montserrat"/>
              </a:rPr>
              <a:t>Fees for students who are absent or withdraw will be assessed on a case-by-case basis.</a:t>
            </a:r>
            <a:endParaRPr sz="1000">
              <a:solidFill>
                <a:srgbClr val="0E101A"/>
              </a:solidFill>
              <a:latin typeface="Montserrat"/>
              <a:ea typeface="Montserrat"/>
              <a:cs typeface="Montserrat"/>
              <a:sym typeface="Montserrat"/>
            </a:endParaRPr>
          </a:p>
          <a:p>
            <a:pPr indent="0" lvl="0" marL="0" rtl="0" algn="l">
              <a:lnSpc>
                <a:spcPct val="115000"/>
              </a:lnSpc>
              <a:spcBef>
                <a:spcPts val="1200"/>
              </a:spcBef>
              <a:spcAft>
                <a:spcPts val="0"/>
              </a:spcAft>
              <a:buNone/>
            </a:pPr>
            <a:r>
              <a:t/>
            </a:r>
            <a:endParaRPr sz="1000">
              <a:solidFill>
                <a:srgbClr val="0E101A"/>
              </a:solidFill>
              <a:latin typeface="Montserrat"/>
              <a:ea typeface="Montserrat"/>
              <a:cs typeface="Montserrat"/>
              <a:sym typeface="Montserrat"/>
            </a:endParaRPr>
          </a:p>
          <a:p>
            <a:pPr indent="0" lvl="0" marL="0" rtl="0" algn="l">
              <a:lnSpc>
                <a:spcPct val="115000"/>
              </a:lnSpc>
              <a:spcBef>
                <a:spcPts val="1200"/>
              </a:spcBef>
              <a:spcAft>
                <a:spcPts val="0"/>
              </a:spcAft>
              <a:buNone/>
            </a:pPr>
            <a:r>
              <a:t/>
            </a:r>
            <a:endParaRPr sz="1000">
              <a:solidFill>
                <a:srgbClr val="0E101A"/>
              </a:solidFill>
              <a:latin typeface="Montserrat"/>
              <a:ea typeface="Montserrat"/>
              <a:cs typeface="Montserrat"/>
              <a:sym typeface="Montserrat"/>
            </a:endParaRPr>
          </a:p>
          <a:p>
            <a:pPr indent="0" lvl="0" marL="0" rtl="0" algn="l">
              <a:lnSpc>
                <a:spcPct val="115000"/>
              </a:lnSpc>
              <a:spcBef>
                <a:spcPts val="1200"/>
              </a:spcBef>
              <a:spcAft>
                <a:spcPts val="0"/>
              </a:spcAft>
              <a:buNone/>
            </a:pPr>
            <a:r>
              <a:t/>
            </a:r>
            <a:endParaRPr sz="1000">
              <a:solidFill>
                <a:srgbClr val="0E101A"/>
              </a:solidFill>
              <a:latin typeface="Montserrat"/>
              <a:ea typeface="Montserrat"/>
              <a:cs typeface="Montserrat"/>
              <a:sym typeface="Montserrat"/>
            </a:endParaRPr>
          </a:p>
          <a:p>
            <a:pPr indent="0" lvl="0" marL="0" rtl="0" algn="l">
              <a:lnSpc>
                <a:spcPct val="115000"/>
              </a:lnSpc>
              <a:spcBef>
                <a:spcPts val="1200"/>
              </a:spcBef>
              <a:spcAft>
                <a:spcPts val="0"/>
              </a:spcAft>
              <a:buClr>
                <a:schemeClr val="dk1"/>
              </a:buClr>
              <a:buSzPts val="1100"/>
              <a:buFont typeface="Arial"/>
              <a:buNone/>
            </a:pPr>
            <a:r>
              <a:t/>
            </a:r>
            <a:endParaRPr sz="1000">
              <a:solidFill>
                <a:srgbClr val="0E101A"/>
              </a:solidFill>
              <a:latin typeface="Montserrat"/>
              <a:ea typeface="Montserrat"/>
              <a:cs typeface="Montserrat"/>
              <a:sym typeface="Montserrat"/>
            </a:endParaRPr>
          </a:p>
          <a:p>
            <a:pPr indent="0" lvl="0" marL="0" rtl="0" algn="l">
              <a:lnSpc>
                <a:spcPct val="115000"/>
              </a:lnSpc>
              <a:spcBef>
                <a:spcPts val="1200"/>
              </a:spcBef>
              <a:spcAft>
                <a:spcPts val="1600"/>
              </a:spcAft>
              <a:buNone/>
            </a:pPr>
            <a:r>
              <a:t/>
            </a:r>
            <a:endParaRPr sz="1000" u="sng">
              <a:solidFill>
                <a:srgbClr val="0E101A"/>
              </a:solidFill>
              <a:latin typeface="Montserrat"/>
              <a:ea typeface="Montserrat"/>
              <a:cs typeface="Montserrat"/>
              <a:sym typeface="Montserrat"/>
            </a:endParaRPr>
          </a:p>
        </p:txBody>
      </p:sp>
      <p:sp>
        <p:nvSpPr>
          <p:cNvPr id="113" name="Google Shape;113;p18"/>
          <p:cNvSpPr txBox="1"/>
          <p:nvPr/>
        </p:nvSpPr>
        <p:spPr>
          <a:xfrm>
            <a:off x="883500" y="345225"/>
            <a:ext cx="5329200" cy="538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300">
                <a:solidFill>
                  <a:schemeClr val="dk1"/>
                </a:solidFill>
                <a:latin typeface="Impact"/>
                <a:ea typeface="Impact"/>
                <a:cs typeface="Impact"/>
                <a:sym typeface="Impact"/>
              </a:rPr>
              <a:t>PowerSchool and Fees</a:t>
            </a:r>
            <a:endParaRPr sz="2300">
              <a:solidFill>
                <a:schemeClr val="dk1"/>
              </a:solidFill>
              <a:latin typeface="Impact"/>
              <a:ea typeface="Impact"/>
              <a:cs typeface="Impact"/>
              <a:sym typeface="Impact"/>
            </a:endParaRPr>
          </a:p>
        </p:txBody>
      </p:sp>
      <p:sp>
        <p:nvSpPr>
          <p:cNvPr id="114" name="Google Shape;114;p18"/>
          <p:cNvSpPr txBox="1"/>
          <p:nvPr>
            <p:ph idx="12" type="sldNum"/>
          </p:nvPr>
        </p:nvSpPr>
        <p:spPr>
          <a:xfrm>
            <a:off x="6777966" y="9119180"/>
            <a:ext cx="438900" cy="7698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pic>
        <p:nvPicPr>
          <p:cNvPr id="119" name="Google Shape;119;p19"/>
          <p:cNvPicPr preferRelativeResize="0"/>
          <p:nvPr/>
        </p:nvPicPr>
        <p:blipFill>
          <a:blip r:embed="rId3">
            <a:alphaModFix amt="10000"/>
          </a:blip>
          <a:stretch>
            <a:fillRect/>
          </a:stretch>
        </p:blipFill>
        <p:spPr>
          <a:xfrm>
            <a:off x="147900" y="1000125"/>
            <a:ext cx="7167300" cy="7167300"/>
          </a:xfrm>
          <a:prstGeom prst="rect">
            <a:avLst/>
          </a:prstGeom>
          <a:noFill/>
          <a:ln>
            <a:noFill/>
          </a:ln>
        </p:spPr>
      </p:pic>
      <p:sp>
        <p:nvSpPr>
          <p:cNvPr id="120" name="Google Shape;120;p19"/>
          <p:cNvSpPr txBox="1"/>
          <p:nvPr/>
        </p:nvSpPr>
        <p:spPr>
          <a:xfrm>
            <a:off x="447600" y="776325"/>
            <a:ext cx="6420000" cy="2321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000" u="sng">
                <a:solidFill>
                  <a:srgbClr val="008272"/>
                </a:solidFill>
                <a:latin typeface="Montserrat"/>
                <a:ea typeface="Montserrat"/>
                <a:cs typeface="Montserrat"/>
                <a:sym typeface="Montserrat"/>
                <a:hlinkClick r:id="rId4">
                  <a:extLst>
                    <a:ext uri="{A12FA001-AC4F-418D-AE19-62706E023703}">
                      <ahyp:hlinkClr val="tx"/>
                    </a:ext>
                  </a:extLst>
                </a:hlinkClick>
              </a:rPr>
              <a:t>Report an Absence</a:t>
            </a:r>
            <a:r>
              <a:rPr lang="en" sz="1000">
                <a:solidFill>
                  <a:schemeClr val="accent2"/>
                </a:solidFill>
                <a:latin typeface="Montserrat"/>
                <a:ea typeface="Montserrat"/>
                <a:cs typeface="Montserrat"/>
                <a:sym typeface="Montserrat"/>
              </a:rPr>
              <a:t> </a:t>
            </a:r>
            <a:endParaRPr sz="1000">
              <a:solidFill>
                <a:schemeClr val="accent2"/>
              </a:solidFill>
              <a:latin typeface="Montserrat"/>
              <a:ea typeface="Montserrat"/>
              <a:cs typeface="Montserrat"/>
              <a:sym typeface="Montserrat"/>
            </a:endParaRPr>
          </a:p>
          <a:p>
            <a:pPr indent="0" lvl="0" marL="0" rtl="0" algn="l">
              <a:lnSpc>
                <a:spcPct val="115000"/>
              </a:lnSpc>
              <a:spcBef>
                <a:spcPts val="0"/>
              </a:spcBef>
              <a:spcAft>
                <a:spcPts val="0"/>
              </a:spcAft>
              <a:buNone/>
            </a:pPr>
            <a:r>
              <a:rPr lang="en" sz="1000">
                <a:solidFill>
                  <a:schemeClr val="accent2"/>
                </a:solidFill>
                <a:latin typeface="Montserrat"/>
                <a:ea typeface="Montserrat"/>
                <a:cs typeface="Montserrat"/>
                <a:sym typeface="Montserrat"/>
              </a:rPr>
              <a:t>Please remember to report your child’s absence. Email </a:t>
            </a:r>
            <a:r>
              <a:rPr lang="en" sz="1000" u="sng">
                <a:solidFill>
                  <a:schemeClr val="hlink"/>
                </a:solidFill>
                <a:latin typeface="Montserrat"/>
                <a:ea typeface="Montserrat"/>
                <a:cs typeface="Montserrat"/>
                <a:sym typeface="Montserrat"/>
                <a:hlinkClick r:id="rId5"/>
              </a:rPr>
              <a:t>namao@sturgeon.ab.ca</a:t>
            </a:r>
            <a:r>
              <a:rPr lang="en" sz="1000">
                <a:solidFill>
                  <a:schemeClr val="accent2"/>
                </a:solidFill>
                <a:latin typeface="Montserrat"/>
                <a:ea typeface="Montserrat"/>
                <a:cs typeface="Montserrat"/>
                <a:sym typeface="Montserrat"/>
              </a:rPr>
              <a:t> or call the office at 780-973-9191. We use an automated system with our attendance here at Namao School. Children must understand the importance of being in their classroom for attendance or check-in at the office if they arrive late to class. If your child is ill, please let us know if it is respiratory, gastrointestinal or a rash.</a:t>
            </a:r>
            <a:endParaRPr sz="1000">
              <a:solidFill>
                <a:schemeClr val="accent2"/>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sz="600">
              <a:solidFill>
                <a:schemeClr val="accent2"/>
              </a:solidFill>
              <a:latin typeface="Montserrat"/>
              <a:ea typeface="Montserrat"/>
              <a:cs typeface="Montserrat"/>
              <a:sym typeface="Montserrat"/>
            </a:endParaRPr>
          </a:p>
          <a:p>
            <a:pPr indent="0" lvl="0" marL="0" rtl="0" algn="l">
              <a:lnSpc>
                <a:spcPct val="115000"/>
              </a:lnSpc>
              <a:spcBef>
                <a:spcPts val="0"/>
              </a:spcBef>
              <a:spcAft>
                <a:spcPts val="0"/>
              </a:spcAft>
              <a:buNone/>
            </a:pPr>
            <a:r>
              <a:rPr lang="en" sz="1000" u="sng">
                <a:solidFill>
                  <a:srgbClr val="008272"/>
                </a:solidFill>
                <a:latin typeface="Montserrat"/>
                <a:ea typeface="Montserrat"/>
                <a:cs typeface="Montserrat"/>
                <a:sym typeface="Montserrat"/>
                <a:hlinkClick r:id="rId6">
                  <a:extLst>
                    <a:ext uri="{A12FA001-AC4F-418D-AE19-62706E023703}">
                      <ahyp:hlinkClr val="tx"/>
                    </a:ext>
                  </a:extLst>
                </a:hlinkClick>
              </a:rPr>
              <a:t>School Calendar</a:t>
            </a:r>
            <a:r>
              <a:rPr lang="en" sz="1000">
                <a:solidFill>
                  <a:schemeClr val="accent2"/>
                </a:solidFill>
                <a:latin typeface="Montserrat"/>
                <a:ea typeface="Montserrat"/>
                <a:cs typeface="Montserrat"/>
                <a:sym typeface="Montserrat"/>
              </a:rPr>
              <a:t> </a:t>
            </a:r>
            <a:endParaRPr sz="1000">
              <a:solidFill>
                <a:schemeClr val="accent2"/>
              </a:solidFill>
              <a:latin typeface="Montserrat"/>
              <a:ea typeface="Montserrat"/>
              <a:cs typeface="Montserrat"/>
              <a:sym typeface="Montserrat"/>
            </a:endParaRPr>
          </a:p>
          <a:p>
            <a:pPr indent="0" lvl="0" marL="0" rtl="0" algn="l">
              <a:lnSpc>
                <a:spcPct val="115000"/>
              </a:lnSpc>
              <a:spcBef>
                <a:spcPts val="0"/>
              </a:spcBef>
              <a:spcAft>
                <a:spcPts val="0"/>
              </a:spcAft>
              <a:buNone/>
            </a:pPr>
            <a:r>
              <a:rPr lang="en" sz="1000">
                <a:solidFill>
                  <a:schemeClr val="accent2"/>
                </a:solidFill>
                <a:latin typeface="Montserrat"/>
                <a:ea typeface="Montserrat"/>
                <a:cs typeface="Montserrat"/>
                <a:sym typeface="Montserrat"/>
              </a:rPr>
              <a:t>This calendar is updated in real-time as staff enter events. Please check our calendar for the most up-to-date events. </a:t>
            </a:r>
            <a:endParaRPr sz="1000">
              <a:solidFill>
                <a:schemeClr val="accent2"/>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sz="600">
              <a:solidFill>
                <a:schemeClr val="accent2"/>
              </a:solidFill>
              <a:latin typeface="Montserrat"/>
              <a:ea typeface="Montserrat"/>
              <a:cs typeface="Montserrat"/>
              <a:sym typeface="Montserrat"/>
            </a:endParaRPr>
          </a:p>
          <a:p>
            <a:pPr indent="0" lvl="0" marL="0" rtl="0" algn="l">
              <a:lnSpc>
                <a:spcPct val="115000"/>
              </a:lnSpc>
              <a:spcBef>
                <a:spcPts val="0"/>
              </a:spcBef>
              <a:spcAft>
                <a:spcPts val="0"/>
              </a:spcAft>
              <a:buNone/>
            </a:pPr>
            <a:r>
              <a:rPr lang="en" sz="1000" u="sng">
                <a:solidFill>
                  <a:srgbClr val="008272"/>
                </a:solidFill>
                <a:latin typeface="Montserrat"/>
                <a:ea typeface="Montserrat"/>
                <a:cs typeface="Montserrat"/>
                <a:sym typeface="Montserrat"/>
                <a:hlinkClick r:id="rId7">
                  <a:extLst>
                    <a:ext uri="{A12FA001-AC4F-418D-AE19-62706E023703}">
                      <ahyp:hlinkClr val="tx"/>
                    </a:ext>
                  </a:extLst>
                </a:hlinkClick>
              </a:rPr>
              <a:t>Replacement Bus Pass</a:t>
            </a:r>
            <a:r>
              <a:rPr lang="en" sz="1000">
                <a:solidFill>
                  <a:schemeClr val="accent2"/>
                </a:solidFill>
                <a:latin typeface="Montserrat"/>
                <a:ea typeface="Montserrat"/>
                <a:cs typeface="Montserrat"/>
                <a:sym typeface="Montserrat"/>
              </a:rPr>
              <a:t> </a:t>
            </a:r>
            <a:endParaRPr sz="1000">
              <a:solidFill>
                <a:schemeClr val="accent2"/>
              </a:solidFill>
              <a:latin typeface="Montserrat"/>
              <a:ea typeface="Montserrat"/>
              <a:cs typeface="Montserrat"/>
              <a:sym typeface="Montserrat"/>
            </a:endParaRPr>
          </a:p>
          <a:p>
            <a:pPr indent="0" lvl="0" marL="0" rtl="0" algn="l">
              <a:lnSpc>
                <a:spcPct val="115000"/>
              </a:lnSpc>
              <a:spcBef>
                <a:spcPts val="0"/>
              </a:spcBef>
              <a:spcAft>
                <a:spcPts val="1600"/>
              </a:spcAft>
              <a:buNone/>
            </a:pPr>
            <a:r>
              <a:rPr lang="en" sz="1000">
                <a:solidFill>
                  <a:schemeClr val="accent2"/>
                </a:solidFill>
                <a:latin typeface="Montserrat"/>
                <a:ea typeface="Montserrat"/>
                <a:cs typeface="Montserrat"/>
                <a:sym typeface="Montserrat"/>
              </a:rPr>
              <a:t>If your child loses or misplaces their bus pass, please complete the Replacement Bus Pass form. </a:t>
            </a:r>
            <a:endParaRPr b="1" sz="1000" u="sng">
              <a:solidFill>
                <a:srgbClr val="0E101A"/>
              </a:solidFill>
              <a:latin typeface="Montserrat"/>
              <a:ea typeface="Montserrat"/>
              <a:cs typeface="Montserrat"/>
              <a:sym typeface="Montserrat"/>
            </a:endParaRPr>
          </a:p>
        </p:txBody>
      </p:sp>
      <p:sp>
        <p:nvSpPr>
          <p:cNvPr id="121" name="Google Shape;121;p19"/>
          <p:cNvSpPr txBox="1"/>
          <p:nvPr/>
        </p:nvSpPr>
        <p:spPr>
          <a:xfrm>
            <a:off x="883500" y="345225"/>
            <a:ext cx="5329200" cy="538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300">
                <a:solidFill>
                  <a:schemeClr val="dk1"/>
                </a:solidFill>
                <a:latin typeface="Impact"/>
                <a:ea typeface="Impact"/>
                <a:cs typeface="Impact"/>
                <a:sym typeface="Impact"/>
              </a:rPr>
              <a:t>Absences &amp; Transportation</a:t>
            </a:r>
            <a:endParaRPr sz="2300">
              <a:solidFill>
                <a:schemeClr val="dk1"/>
              </a:solidFill>
              <a:latin typeface="Impact"/>
              <a:ea typeface="Impact"/>
              <a:cs typeface="Impact"/>
              <a:sym typeface="Impact"/>
            </a:endParaRPr>
          </a:p>
        </p:txBody>
      </p:sp>
      <p:sp>
        <p:nvSpPr>
          <p:cNvPr id="122" name="Google Shape;122;p19"/>
          <p:cNvSpPr txBox="1"/>
          <p:nvPr>
            <p:ph idx="12" type="sldNum"/>
          </p:nvPr>
        </p:nvSpPr>
        <p:spPr>
          <a:xfrm>
            <a:off x="6777966" y="9119180"/>
            <a:ext cx="438900" cy="7698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fld id="{00000000-1234-1234-1234-123412341234}" type="slidenum">
              <a:rPr lang="en"/>
              <a:t>‹#›</a:t>
            </a:fld>
            <a:endParaRPr/>
          </a:p>
        </p:txBody>
      </p:sp>
      <p:sp>
        <p:nvSpPr>
          <p:cNvPr id="123" name="Google Shape;123;p19"/>
          <p:cNvSpPr txBox="1"/>
          <p:nvPr/>
        </p:nvSpPr>
        <p:spPr>
          <a:xfrm>
            <a:off x="883500" y="3274425"/>
            <a:ext cx="5329200" cy="538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300">
                <a:solidFill>
                  <a:schemeClr val="dk1"/>
                </a:solidFill>
                <a:latin typeface="Impact"/>
                <a:ea typeface="Impact"/>
                <a:cs typeface="Impact"/>
                <a:sym typeface="Impact"/>
              </a:rPr>
              <a:t>Inclement Weather</a:t>
            </a:r>
            <a:endParaRPr sz="2300">
              <a:solidFill>
                <a:schemeClr val="dk1"/>
              </a:solidFill>
              <a:latin typeface="Impact"/>
              <a:ea typeface="Impact"/>
              <a:cs typeface="Impact"/>
              <a:sym typeface="Impact"/>
            </a:endParaRPr>
          </a:p>
        </p:txBody>
      </p:sp>
      <p:sp>
        <p:nvSpPr>
          <p:cNvPr id="124" name="Google Shape;124;p19"/>
          <p:cNvSpPr txBox="1"/>
          <p:nvPr/>
        </p:nvSpPr>
        <p:spPr>
          <a:xfrm>
            <a:off x="530250" y="3705525"/>
            <a:ext cx="6254700" cy="2670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chemeClr val="dk1"/>
              </a:buClr>
              <a:buSzPts val="1100"/>
              <a:buFont typeface="Arial"/>
              <a:buNone/>
            </a:pPr>
            <a:r>
              <a:rPr b="1" lang="en" sz="1000" u="sng">
                <a:solidFill>
                  <a:srgbClr val="008272"/>
                </a:solidFill>
                <a:latin typeface="Montserrat"/>
                <a:ea typeface="Montserrat"/>
                <a:cs typeface="Montserrat"/>
                <a:sym typeface="Montserrat"/>
                <a:hlinkClick r:id="rId8">
                  <a:extLst>
                    <a:ext uri="{A12FA001-AC4F-418D-AE19-62706E023703}">
                      <ahyp:hlinkClr val="tx"/>
                    </a:ext>
                  </a:extLst>
                </a:hlinkClick>
              </a:rPr>
              <a:t>Policy 320: Inclement Weather</a:t>
            </a:r>
            <a:endParaRPr b="1" sz="1000" u="sng">
              <a:solidFill>
                <a:srgbClr val="008272"/>
              </a:solidFill>
              <a:latin typeface="Montserrat"/>
              <a:ea typeface="Montserrat"/>
              <a:cs typeface="Montserrat"/>
              <a:sym typeface="Montserrat"/>
            </a:endParaRPr>
          </a:p>
          <a:p>
            <a:pPr indent="0" lvl="0" marL="0" rtl="0" algn="l">
              <a:lnSpc>
                <a:spcPct val="100000"/>
              </a:lnSpc>
              <a:spcBef>
                <a:spcPts val="0"/>
              </a:spcBef>
              <a:spcAft>
                <a:spcPts val="0"/>
              </a:spcAft>
              <a:buClr>
                <a:schemeClr val="dk1"/>
              </a:buClr>
              <a:buSzPts val="1100"/>
              <a:buFont typeface="Arial"/>
              <a:buNone/>
            </a:pPr>
            <a:r>
              <a:rPr lang="en" sz="1000">
                <a:solidFill>
                  <a:schemeClr val="accent2"/>
                </a:solidFill>
                <a:latin typeface="Montserrat"/>
                <a:ea typeface="Montserrat"/>
                <a:cs typeface="Montserrat"/>
                <a:sym typeface="Montserrat"/>
              </a:rPr>
              <a:t>The Board believes that the responsibility of the safety of school bus passengers during periods of inclement weather or hazardous road conditions is shared by the Board, its staff, school bus operators and by parent/guardians.</a:t>
            </a:r>
            <a:endParaRPr sz="1000">
              <a:solidFill>
                <a:schemeClr val="accent2"/>
              </a:solidFill>
              <a:latin typeface="Montserrat"/>
              <a:ea typeface="Montserrat"/>
              <a:cs typeface="Montserrat"/>
              <a:sym typeface="Montserrat"/>
            </a:endParaRPr>
          </a:p>
          <a:p>
            <a:pPr indent="0" lvl="0" marL="0" rtl="0" algn="l">
              <a:lnSpc>
                <a:spcPct val="100000"/>
              </a:lnSpc>
              <a:spcBef>
                <a:spcPts val="0"/>
              </a:spcBef>
              <a:spcAft>
                <a:spcPts val="0"/>
              </a:spcAft>
              <a:buNone/>
            </a:pPr>
            <a:r>
              <a:t/>
            </a:r>
            <a:endParaRPr sz="600">
              <a:solidFill>
                <a:schemeClr val="accent2"/>
              </a:solidFill>
              <a:latin typeface="Montserrat"/>
              <a:ea typeface="Montserrat"/>
              <a:cs typeface="Montserrat"/>
              <a:sym typeface="Montserrat"/>
            </a:endParaRPr>
          </a:p>
          <a:p>
            <a:pPr indent="0" lvl="0" marL="0" rtl="0" algn="l">
              <a:lnSpc>
                <a:spcPct val="100000"/>
              </a:lnSpc>
              <a:spcBef>
                <a:spcPts val="0"/>
              </a:spcBef>
              <a:spcAft>
                <a:spcPts val="0"/>
              </a:spcAft>
              <a:buClr>
                <a:schemeClr val="dk1"/>
              </a:buClr>
              <a:buSzPts val="1100"/>
              <a:buFont typeface="Arial"/>
              <a:buNone/>
            </a:pPr>
            <a:r>
              <a:rPr lang="en" sz="1000">
                <a:solidFill>
                  <a:schemeClr val="accent2"/>
                </a:solidFill>
                <a:latin typeface="Montserrat"/>
                <a:ea typeface="Montserrat"/>
                <a:cs typeface="Montserrat"/>
                <a:sym typeface="Montserrat"/>
              </a:rPr>
              <a:t>The final decision to send a child to the bus stop or to school rests with the parents/guardians, even though buses and schools may be operational.</a:t>
            </a:r>
            <a:endParaRPr sz="1000">
              <a:solidFill>
                <a:schemeClr val="accent2"/>
              </a:solidFill>
              <a:latin typeface="Montserrat"/>
              <a:ea typeface="Montserrat"/>
              <a:cs typeface="Montserrat"/>
              <a:sym typeface="Montserrat"/>
            </a:endParaRPr>
          </a:p>
          <a:p>
            <a:pPr indent="0" lvl="0" marL="0" rtl="0" algn="l">
              <a:lnSpc>
                <a:spcPct val="100000"/>
              </a:lnSpc>
              <a:spcBef>
                <a:spcPts val="0"/>
              </a:spcBef>
              <a:spcAft>
                <a:spcPts val="0"/>
              </a:spcAft>
              <a:buNone/>
            </a:pPr>
            <a:r>
              <a:t/>
            </a:r>
            <a:endParaRPr b="1" sz="600">
              <a:solidFill>
                <a:schemeClr val="accent2"/>
              </a:solidFill>
              <a:latin typeface="Montserrat"/>
              <a:ea typeface="Montserrat"/>
              <a:cs typeface="Montserrat"/>
              <a:sym typeface="Montserrat"/>
            </a:endParaRPr>
          </a:p>
          <a:p>
            <a:pPr indent="0" lvl="0" marL="0" rtl="0" algn="l">
              <a:lnSpc>
                <a:spcPct val="100000"/>
              </a:lnSpc>
              <a:spcBef>
                <a:spcPts val="0"/>
              </a:spcBef>
              <a:spcAft>
                <a:spcPts val="0"/>
              </a:spcAft>
              <a:buClr>
                <a:schemeClr val="dk1"/>
              </a:buClr>
              <a:buSzPts val="1100"/>
              <a:buFont typeface="Arial"/>
              <a:buNone/>
            </a:pPr>
            <a:r>
              <a:rPr b="1" lang="en" sz="1000">
                <a:solidFill>
                  <a:schemeClr val="accent2"/>
                </a:solidFill>
                <a:latin typeface="Montserrat"/>
                <a:ea typeface="Montserrat"/>
                <a:cs typeface="Montserrat"/>
                <a:sym typeface="Montserrat"/>
              </a:rPr>
              <a:t>School bus service may be suspended at a temperature of minus forty (40) degrees Celsius, as determined by the Weather Network at Bon Accord, AB.</a:t>
            </a:r>
            <a:endParaRPr b="1" sz="1000">
              <a:solidFill>
                <a:schemeClr val="accent2"/>
              </a:solidFill>
              <a:latin typeface="Montserrat"/>
              <a:ea typeface="Montserrat"/>
              <a:cs typeface="Montserrat"/>
              <a:sym typeface="Montserrat"/>
            </a:endParaRPr>
          </a:p>
          <a:p>
            <a:pPr indent="0" lvl="0" marL="0" rtl="0" algn="l">
              <a:lnSpc>
                <a:spcPct val="100000"/>
              </a:lnSpc>
              <a:spcBef>
                <a:spcPts val="0"/>
              </a:spcBef>
              <a:spcAft>
                <a:spcPts val="0"/>
              </a:spcAft>
              <a:buNone/>
            </a:pPr>
            <a:r>
              <a:t/>
            </a:r>
            <a:endParaRPr sz="600">
              <a:solidFill>
                <a:schemeClr val="accent2"/>
              </a:solidFill>
              <a:latin typeface="Montserrat"/>
              <a:ea typeface="Montserrat"/>
              <a:cs typeface="Montserrat"/>
              <a:sym typeface="Montserrat"/>
            </a:endParaRPr>
          </a:p>
          <a:p>
            <a:pPr indent="0" lvl="0" marL="0" rtl="0" algn="l">
              <a:lnSpc>
                <a:spcPct val="100000"/>
              </a:lnSpc>
              <a:spcBef>
                <a:spcPts val="0"/>
              </a:spcBef>
              <a:spcAft>
                <a:spcPts val="0"/>
              </a:spcAft>
              <a:buNone/>
            </a:pPr>
            <a:r>
              <a:rPr lang="en" sz="1000">
                <a:solidFill>
                  <a:schemeClr val="accent2"/>
                </a:solidFill>
                <a:latin typeface="Montserrat"/>
                <a:ea typeface="Montserrat"/>
                <a:cs typeface="Montserrat"/>
                <a:sym typeface="Montserrat"/>
              </a:rPr>
              <a:t>When buses are running on extremely cold days, we assemble students in the community entrance if their bus is arriving late or picks up late to ensure they are not standing in the cold.</a:t>
            </a:r>
            <a:endParaRPr sz="1000">
              <a:solidFill>
                <a:schemeClr val="accent2"/>
              </a:solidFill>
              <a:latin typeface="Montserrat"/>
              <a:ea typeface="Montserrat"/>
              <a:cs typeface="Montserrat"/>
              <a:sym typeface="Montserrat"/>
            </a:endParaRPr>
          </a:p>
          <a:p>
            <a:pPr indent="0" lvl="0" marL="0" rtl="0" algn="l">
              <a:lnSpc>
                <a:spcPct val="100000"/>
              </a:lnSpc>
              <a:spcBef>
                <a:spcPts val="0"/>
              </a:spcBef>
              <a:spcAft>
                <a:spcPts val="0"/>
              </a:spcAft>
              <a:buNone/>
            </a:pPr>
            <a:r>
              <a:t/>
            </a:r>
            <a:endParaRPr sz="600">
              <a:solidFill>
                <a:schemeClr val="accent2"/>
              </a:solidFill>
              <a:latin typeface="Montserrat"/>
              <a:ea typeface="Montserrat"/>
              <a:cs typeface="Montserrat"/>
              <a:sym typeface="Montserrat"/>
            </a:endParaRPr>
          </a:p>
          <a:p>
            <a:pPr indent="0" lvl="0" marL="0" rtl="0" algn="l">
              <a:lnSpc>
                <a:spcPct val="100000"/>
              </a:lnSpc>
              <a:spcBef>
                <a:spcPts val="0"/>
              </a:spcBef>
              <a:spcAft>
                <a:spcPts val="0"/>
              </a:spcAft>
              <a:buNone/>
            </a:pPr>
            <a:r>
              <a:rPr lang="en" sz="1000">
                <a:solidFill>
                  <a:schemeClr val="accent2"/>
                </a:solidFill>
                <a:latin typeface="Montserrat"/>
                <a:ea typeface="Montserrat"/>
                <a:cs typeface="Montserrat"/>
                <a:sym typeface="Montserrat"/>
              </a:rPr>
              <a:t>We always watch the temperature very closely and review road conditions and weather conditions. The -40*C does not include wind chill.</a:t>
            </a:r>
            <a:endParaRPr sz="1000">
              <a:solidFill>
                <a:schemeClr val="accent2"/>
              </a:solidFill>
              <a:latin typeface="Montserrat"/>
              <a:ea typeface="Montserrat"/>
              <a:cs typeface="Montserrat"/>
              <a:sym typeface="Montserrat"/>
            </a:endParaRPr>
          </a:p>
          <a:p>
            <a:pPr indent="0" lvl="0" marL="0" rtl="0" algn="l">
              <a:lnSpc>
                <a:spcPct val="100000"/>
              </a:lnSpc>
              <a:spcBef>
                <a:spcPts val="0"/>
              </a:spcBef>
              <a:spcAft>
                <a:spcPts val="0"/>
              </a:spcAft>
              <a:buNone/>
            </a:pPr>
            <a:r>
              <a:t/>
            </a:r>
            <a:endParaRPr sz="600">
              <a:solidFill>
                <a:schemeClr val="accent2"/>
              </a:solidFill>
              <a:latin typeface="Montserrat"/>
              <a:ea typeface="Montserrat"/>
              <a:cs typeface="Montserrat"/>
              <a:sym typeface="Montserrat"/>
            </a:endParaRPr>
          </a:p>
          <a:p>
            <a:pPr indent="0" lvl="0" marL="0" rtl="0" algn="ctr">
              <a:lnSpc>
                <a:spcPct val="100000"/>
              </a:lnSpc>
              <a:spcBef>
                <a:spcPts val="0"/>
              </a:spcBef>
              <a:spcAft>
                <a:spcPts val="1600"/>
              </a:spcAft>
              <a:buNone/>
            </a:pPr>
            <a:r>
              <a:rPr b="1" lang="en" sz="1000">
                <a:solidFill>
                  <a:schemeClr val="dk2"/>
                </a:solidFill>
                <a:latin typeface="Montserrat"/>
                <a:ea typeface="Montserrat"/>
                <a:cs typeface="Montserrat"/>
                <a:sym typeface="Montserrat"/>
              </a:rPr>
              <a:t>Our school is always open to receive students</a:t>
            </a:r>
            <a:endParaRPr b="1" sz="1000" u="sng">
              <a:solidFill>
                <a:schemeClr val="dk2"/>
              </a:solidFill>
              <a:latin typeface="Montserrat"/>
              <a:ea typeface="Montserrat"/>
              <a:cs typeface="Montserrat"/>
              <a:sym typeface="Montserrat"/>
            </a:endParaRPr>
          </a:p>
        </p:txBody>
      </p:sp>
      <p:sp>
        <p:nvSpPr>
          <p:cNvPr id="125" name="Google Shape;125;p19"/>
          <p:cNvSpPr txBox="1"/>
          <p:nvPr/>
        </p:nvSpPr>
        <p:spPr>
          <a:xfrm>
            <a:off x="883500" y="6485325"/>
            <a:ext cx="5329200" cy="321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300">
                <a:solidFill>
                  <a:schemeClr val="dk1"/>
                </a:solidFill>
                <a:latin typeface="Impact"/>
                <a:ea typeface="Impact"/>
                <a:cs typeface="Impact"/>
                <a:sym typeface="Impact"/>
              </a:rPr>
              <a:t>Code of Conduct</a:t>
            </a:r>
            <a:endParaRPr sz="2300">
              <a:solidFill>
                <a:schemeClr val="dk1"/>
              </a:solidFill>
              <a:latin typeface="Impact"/>
              <a:ea typeface="Impact"/>
              <a:cs typeface="Impact"/>
              <a:sym typeface="Impact"/>
            </a:endParaRPr>
          </a:p>
        </p:txBody>
      </p:sp>
      <p:sp>
        <p:nvSpPr>
          <p:cNvPr id="126" name="Google Shape;126;p19"/>
          <p:cNvSpPr txBox="1"/>
          <p:nvPr/>
        </p:nvSpPr>
        <p:spPr>
          <a:xfrm>
            <a:off x="521550" y="6807225"/>
            <a:ext cx="6420000" cy="3009000"/>
          </a:xfrm>
          <a:prstGeom prst="rect">
            <a:avLst/>
          </a:prstGeom>
          <a:noFill/>
          <a:ln>
            <a:noFill/>
          </a:ln>
        </p:spPr>
        <p:txBody>
          <a:bodyPr anchorCtr="0" anchor="t" bIns="91425" lIns="91425" spcFirstLastPara="1" rIns="91425" wrap="square" tIns="91425">
            <a:spAutoFit/>
          </a:bodyPr>
          <a:lstStyle/>
          <a:p>
            <a:pPr indent="0" lvl="0" marL="0" marR="199704" rtl="0" algn="l">
              <a:lnSpc>
                <a:spcPct val="109539"/>
              </a:lnSpc>
              <a:spcBef>
                <a:spcPts val="0"/>
              </a:spcBef>
              <a:spcAft>
                <a:spcPts val="0"/>
              </a:spcAft>
              <a:buNone/>
            </a:pPr>
            <a:r>
              <a:rPr lang="en" sz="1000">
                <a:solidFill>
                  <a:schemeClr val="dk1"/>
                </a:solidFill>
                <a:latin typeface="Montserrat"/>
                <a:ea typeface="Montserrat"/>
                <a:cs typeface="Montserrat"/>
                <a:sym typeface="Montserrat"/>
              </a:rPr>
              <a:t>Namao School promotes, reinforces and encourages the growth of self-discipline, respect and responsible behaviour to foster a safe and caring learning environment. </a:t>
            </a:r>
            <a:endParaRPr sz="1000">
              <a:solidFill>
                <a:schemeClr val="dk1"/>
              </a:solidFill>
              <a:latin typeface="Montserrat"/>
              <a:ea typeface="Montserrat"/>
              <a:cs typeface="Montserrat"/>
              <a:sym typeface="Montserrat"/>
            </a:endParaRPr>
          </a:p>
          <a:p>
            <a:pPr indent="0" lvl="0" marL="0" rtl="0" algn="l">
              <a:spcBef>
                <a:spcPts val="0"/>
              </a:spcBef>
              <a:spcAft>
                <a:spcPts val="0"/>
              </a:spcAft>
              <a:buNone/>
            </a:pPr>
            <a:r>
              <a:rPr b="1" lang="en" sz="1000">
                <a:solidFill>
                  <a:schemeClr val="dk1"/>
                </a:solidFill>
                <a:latin typeface="Montserrat"/>
                <a:ea typeface="Montserrat"/>
                <a:cs typeface="Montserrat"/>
                <a:sym typeface="Montserrat"/>
              </a:rPr>
              <a:t>Philosophy </a:t>
            </a:r>
            <a:endParaRPr b="1" sz="1000">
              <a:solidFill>
                <a:schemeClr val="dk1"/>
              </a:solidFill>
              <a:latin typeface="Montserrat"/>
              <a:ea typeface="Montserrat"/>
              <a:cs typeface="Montserrat"/>
              <a:sym typeface="Montserrat"/>
            </a:endParaRPr>
          </a:p>
          <a:p>
            <a:pPr indent="0" lvl="0" marL="231971" rtl="0" algn="l">
              <a:spcBef>
                <a:spcPts val="0"/>
              </a:spcBef>
              <a:spcAft>
                <a:spcPts val="0"/>
              </a:spcAft>
              <a:buNone/>
            </a:pPr>
            <a:r>
              <a:t/>
            </a:r>
            <a:endParaRPr b="1" sz="1000">
              <a:solidFill>
                <a:schemeClr val="dk1"/>
              </a:solidFill>
              <a:latin typeface="Montserrat"/>
              <a:ea typeface="Montserrat"/>
              <a:cs typeface="Montserrat"/>
              <a:sym typeface="Montserrat"/>
            </a:endParaRPr>
          </a:p>
          <a:p>
            <a:pPr indent="0" lvl="0" marL="0" marR="332369" rtl="0" algn="l">
              <a:lnSpc>
                <a:spcPct val="109670"/>
              </a:lnSpc>
              <a:spcBef>
                <a:spcPts val="0"/>
              </a:spcBef>
              <a:spcAft>
                <a:spcPts val="0"/>
              </a:spcAft>
              <a:buNone/>
            </a:pPr>
            <a:r>
              <a:rPr lang="en" sz="1000">
                <a:solidFill>
                  <a:schemeClr val="dk1"/>
                </a:solidFill>
                <a:latin typeface="Montserrat"/>
                <a:ea typeface="Montserrat"/>
                <a:cs typeface="Montserrat"/>
                <a:sym typeface="Montserrat"/>
              </a:rPr>
              <a:t>The underlying philosophy of Namao School is that all students have the right to learn in a positive environment. A positive learning environment is one in which students are encouraged to make appropriate choices and are responsible for their behaviour. There are logical and natural consequences for the choices a student makes. Our goal is to work with parents and students in understanding how to make positive choices and encouraging students to make positive ones where the needs of each student are respected. We know that students are learning the skills necessary for successful problem-solving. Identifying problems, understanding expectations, taking responsibility for one's actions, and making positive choices are essential to student growth and learning. </a:t>
            </a:r>
            <a:endParaRPr sz="1000">
              <a:solidFill>
                <a:schemeClr val="dk1"/>
              </a:solidFill>
              <a:latin typeface="Montserrat"/>
              <a:ea typeface="Montserrat"/>
              <a:cs typeface="Montserrat"/>
              <a:sym typeface="Montserrat"/>
            </a:endParaRPr>
          </a:p>
          <a:p>
            <a:pPr indent="4066" lvl="0" marL="228606" marR="332369" rtl="0" algn="l">
              <a:lnSpc>
                <a:spcPct val="109670"/>
              </a:lnSpc>
              <a:spcBef>
                <a:spcPts val="0"/>
              </a:spcBef>
              <a:spcAft>
                <a:spcPts val="0"/>
              </a:spcAft>
              <a:buNone/>
            </a:pPr>
            <a:r>
              <a:t/>
            </a:r>
            <a:endParaRPr sz="1000">
              <a:solidFill>
                <a:schemeClr val="dk1"/>
              </a:solidFill>
              <a:latin typeface="Montserrat"/>
              <a:ea typeface="Montserrat"/>
              <a:cs typeface="Montserrat"/>
              <a:sym typeface="Montserrat"/>
            </a:endParaRPr>
          </a:p>
          <a:p>
            <a:pPr indent="0" lvl="0" marL="0" marR="257397" rtl="0" algn="l">
              <a:lnSpc>
                <a:spcPct val="109539"/>
              </a:lnSpc>
              <a:spcBef>
                <a:spcPts val="0"/>
              </a:spcBef>
              <a:spcAft>
                <a:spcPts val="0"/>
              </a:spcAft>
              <a:buNone/>
            </a:pPr>
            <a:r>
              <a:rPr b="1" lang="en" sz="1000">
                <a:solidFill>
                  <a:schemeClr val="dk1"/>
                </a:solidFill>
                <a:latin typeface="Montserrat"/>
                <a:ea typeface="Montserrat"/>
                <a:cs typeface="Montserrat"/>
                <a:sym typeface="Montserrat"/>
              </a:rPr>
              <a:t>Developing positive behaviour (ethical citizens) is a shared responsibility between students,  staff and parents. </a:t>
            </a:r>
            <a:endParaRPr b="1" sz="1000">
              <a:solidFill>
                <a:schemeClr val="dk1"/>
              </a:solidFill>
              <a:latin typeface="Montserrat"/>
              <a:ea typeface="Montserrat"/>
              <a:cs typeface="Montserrat"/>
              <a:sym typeface="Montserrat"/>
            </a:endParaRPr>
          </a:p>
          <a:p>
            <a:pPr indent="0" lvl="0" marL="0" marR="199704" rtl="0" algn="l">
              <a:lnSpc>
                <a:spcPct val="109539"/>
              </a:lnSpc>
              <a:spcBef>
                <a:spcPts val="0"/>
              </a:spcBef>
              <a:spcAft>
                <a:spcPts val="0"/>
              </a:spcAft>
              <a:buNone/>
            </a:pPr>
            <a:r>
              <a:t/>
            </a:r>
            <a:endParaRPr sz="1000">
              <a:solidFill>
                <a:schemeClr val="dk1"/>
              </a:solidFill>
              <a:latin typeface="Montserrat"/>
              <a:ea typeface="Montserrat"/>
              <a:cs typeface="Montserrat"/>
              <a:sym typeface="Montserrat"/>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pic>
        <p:nvPicPr>
          <p:cNvPr id="131" name="Google Shape;131;p20"/>
          <p:cNvPicPr preferRelativeResize="0"/>
          <p:nvPr/>
        </p:nvPicPr>
        <p:blipFill>
          <a:blip r:embed="rId3">
            <a:alphaModFix amt="10000"/>
          </a:blip>
          <a:stretch>
            <a:fillRect/>
          </a:stretch>
        </p:blipFill>
        <p:spPr>
          <a:xfrm>
            <a:off x="23475" y="1301400"/>
            <a:ext cx="7291725" cy="7291725"/>
          </a:xfrm>
          <a:prstGeom prst="rect">
            <a:avLst/>
          </a:prstGeom>
          <a:noFill/>
          <a:ln>
            <a:noFill/>
          </a:ln>
        </p:spPr>
      </p:pic>
      <p:sp>
        <p:nvSpPr>
          <p:cNvPr id="132" name="Google Shape;132;p20"/>
          <p:cNvSpPr txBox="1"/>
          <p:nvPr/>
        </p:nvSpPr>
        <p:spPr>
          <a:xfrm>
            <a:off x="807875" y="685800"/>
            <a:ext cx="5329200" cy="615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2800">
              <a:solidFill>
                <a:schemeClr val="dk1"/>
              </a:solidFill>
              <a:latin typeface="Playfair Display"/>
              <a:ea typeface="Playfair Display"/>
              <a:cs typeface="Playfair Display"/>
              <a:sym typeface="Playfair Display"/>
            </a:endParaRPr>
          </a:p>
        </p:txBody>
      </p:sp>
      <p:sp>
        <p:nvSpPr>
          <p:cNvPr id="133" name="Google Shape;133;p20"/>
          <p:cNvSpPr txBox="1"/>
          <p:nvPr>
            <p:ph idx="12" type="sldNum"/>
          </p:nvPr>
        </p:nvSpPr>
        <p:spPr>
          <a:xfrm>
            <a:off x="6777966" y="9119180"/>
            <a:ext cx="438900" cy="7698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fld id="{00000000-1234-1234-1234-123412341234}" type="slidenum">
              <a:rPr lang="en"/>
              <a:t>‹#›</a:t>
            </a:fld>
            <a:endParaRPr/>
          </a:p>
        </p:txBody>
      </p:sp>
      <p:pic>
        <p:nvPicPr>
          <p:cNvPr id="134" name="Google Shape;134;p20"/>
          <p:cNvPicPr preferRelativeResize="0"/>
          <p:nvPr/>
        </p:nvPicPr>
        <p:blipFill>
          <a:blip r:embed="rId4">
            <a:alphaModFix/>
          </a:blip>
          <a:stretch>
            <a:fillRect/>
          </a:stretch>
        </p:blipFill>
        <p:spPr>
          <a:xfrm>
            <a:off x="421013" y="317650"/>
            <a:ext cx="6473167" cy="4223234"/>
          </a:xfrm>
          <a:prstGeom prst="rect">
            <a:avLst/>
          </a:prstGeom>
          <a:noFill/>
          <a:ln>
            <a:noFill/>
          </a:ln>
        </p:spPr>
      </p:pic>
      <p:sp>
        <p:nvSpPr>
          <p:cNvPr id="135" name="Google Shape;135;p20"/>
          <p:cNvSpPr txBox="1"/>
          <p:nvPr/>
        </p:nvSpPr>
        <p:spPr>
          <a:xfrm>
            <a:off x="495300" y="4540875"/>
            <a:ext cx="6473100" cy="521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b="1" lang="en" sz="1000">
                <a:solidFill>
                  <a:schemeClr val="dk1"/>
                </a:solidFill>
                <a:latin typeface="Montserrat"/>
                <a:ea typeface="Montserrat"/>
                <a:cs typeface="Montserrat"/>
                <a:sym typeface="Montserrat"/>
              </a:rPr>
              <a:t>R</a:t>
            </a:r>
            <a:r>
              <a:rPr lang="en" sz="1000">
                <a:solidFill>
                  <a:schemeClr val="dk1"/>
                </a:solidFill>
                <a:latin typeface="Impact"/>
                <a:ea typeface="Impact"/>
                <a:cs typeface="Impact"/>
                <a:sym typeface="Impact"/>
              </a:rPr>
              <a:t>estorative Measures </a:t>
            </a:r>
            <a:endParaRPr sz="1000">
              <a:solidFill>
                <a:schemeClr val="dk1"/>
              </a:solidFill>
              <a:latin typeface="Impact"/>
              <a:ea typeface="Impact"/>
              <a:cs typeface="Impact"/>
              <a:sym typeface="Impact"/>
            </a:endParaRPr>
          </a:p>
          <a:p>
            <a:pPr indent="0" lvl="0" marL="0" marR="208530" rtl="0" algn="l">
              <a:lnSpc>
                <a:spcPct val="109654"/>
              </a:lnSpc>
              <a:spcBef>
                <a:spcPts val="0"/>
              </a:spcBef>
              <a:spcAft>
                <a:spcPts val="0"/>
              </a:spcAft>
              <a:buNone/>
            </a:pPr>
            <a:r>
              <a:rPr lang="en" sz="1000">
                <a:solidFill>
                  <a:schemeClr val="dk1"/>
                </a:solidFill>
                <a:latin typeface="Montserrat"/>
                <a:ea typeface="Montserrat"/>
                <a:cs typeface="Montserrat"/>
                <a:sym typeface="Montserrat"/>
              </a:rPr>
              <a:t>When students choose not to follow the expectations, various interventions will occur. Classroom teachers will deal with situations that arise with their students, promoting positive choices. Some issues will only require talking to students to find ways to resolve the issue.  When issues are concerning,  teachers will call parents to seek their assistance in stopping the concerning behaviour. If an issue is serious, students may need to speak with the school administration. Parents may be contacted depending on the event's seriousness and informed of the issue and the possible consequences. </a:t>
            </a:r>
            <a:endParaRPr sz="1000">
              <a:solidFill>
                <a:schemeClr val="dk1"/>
              </a:solidFill>
              <a:latin typeface="Montserrat"/>
              <a:ea typeface="Montserrat"/>
              <a:cs typeface="Montserrat"/>
              <a:sym typeface="Montserrat"/>
            </a:endParaRPr>
          </a:p>
          <a:p>
            <a:pPr indent="0" lvl="0" marL="0" marR="208530" rtl="0" algn="l">
              <a:lnSpc>
                <a:spcPct val="109654"/>
              </a:lnSpc>
              <a:spcBef>
                <a:spcPts val="0"/>
              </a:spcBef>
              <a:spcAft>
                <a:spcPts val="0"/>
              </a:spcAft>
              <a:buNone/>
            </a:pPr>
            <a:r>
              <a:rPr lang="en" sz="1000">
                <a:solidFill>
                  <a:schemeClr val="dk1"/>
                </a:solidFill>
                <a:latin typeface="Montserrat"/>
                <a:ea typeface="Montserrat"/>
                <a:cs typeface="Montserrat"/>
                <a:sym typeface="Montserrat"/>
              </a:rPr>
              <a:t>Where appropriate, stakeholder meetings will encourage restorative resolutions considering each stakeholder's concern. Students will need to develop a plan to become responsible for their actions. A range of consequences will be collaboratively determined when the students identify the challenge, the benefits of following the expectations and their responsibilities to improve the situation.  These consequences may include apologies, loss of privileges, community service and suspensions. </a:t>
            </a:r>
            <a:endParaRPr sz="1000">
              <a:solidFill>
                <a:schemeClr val="dk1"/>
              </a:solidFill>
              <a:latin typeface="Montserrat"/>
              <a:ea typeface="Montserrat"/>
              <a:cs typeface="Montserrat"/>
              <a:sym typeface="Montserrat"/>
            </a:endParaRPr>
          </a:p>
          <a:p>
            <a:pPr indent="0" lvl="0" marL="0" marR="208530" rtl="0" algn="l">
              <a:lnSpc>
                <a:spcPct val="109654"/>
              </a:lnSpc>
              <a:spcBef>
                <a:spcPts val="0"/>
              </a:spcBef>
              <a:spcAft>
                <a:spcPts val="0"/>
              </a:spcAft>
              <a:buNone/>
            </a:pPr>
            <a:r>
              <a:t/>
            </a:r>
            <a:endParaRPr sz="1000">
              <a:solidFill>
                <a:schemeClr val="dk1"/>
              </a:solidFill>
              <a:latin typeface="Montserrat"/>
              <a:ea typeface="Montserrat"/>
              <a:cs typeface="Montserrat"/>
              <a:sym typeface="Montserrat"/>
            </a:endParaRPr>
          </a:p>
          <a:p>
            <a:pPr indent="0" lvl="0" marL="0" marR="208530" rtl="0" algn="l">
              <a:lnSpc>
                <a:spcPct val="109654"/>
              </a:lnSpc>
              <a:spcBef>
                <a:spcPts val="0"/>
              </a:spcBef>
              <a:spcAft>
                <a:spcPts val="0"/>
              </a:spcAft>
              <a:buNone/>
            </a:pPr>
            <a:r>
              <a:rPr b="1" i="1" lang="en" sz="1000">
                <a:solidFill>
                  <a:srgbClr val="434343"/>
                </a:solidFill>
                <a:latin typeface="Montserrat"/>
                <a:ea typeface="Montserrat"/>
                <a:cs typeface="Montserrat"/>
                <a:sym typeface="Montserrat"/>
              </a:rPr>
              <a:t>Acts of physical aggression or violence, cyber-bullying and illegal substances will not be tolerated and will be met with serious consequences. </a:t>
            </a:r>
            <a:r>
              <a:rPr lang="en" sz="1000">
                <a:solidFill>
                  <a:schemeClr val="dk1"/>
                </a:solidFill>
                <a:latin typeface="Montserrat"/>
                <a:ea typeface="Montserrat"/>
                <a:cs typeface="Montserrat"/>
                <a:sym typeface="Montserrat"/>
              </a:rPr>
              <a:t> *</a:t>
            </a:r>
            <a:r>
              <a:rPr lang="en" sz="1000" u="sng">
                <a:solidFill>
                  <a:schemeClr val="dk1"/>
                </a:solidFill>
                <a:latin typeface="Montserrat"/>
                <a:ea typeface="Montserrat"/>
                <a:cs typeface="Montserrat"/>
                <a:sym typeface="Montserrat"/>
                <a:hlinkClick r:id="rId5">
                  <a:extLst>
                    <a:ext uri="{A12FA001-AC4F-418D-AE19-62706E023703}">
                      <ahyp:hlinkClr val="tx"/>
                    </a:ext>
                  </a:extLst>
                </a:hlinkClick>
              </a:rPr>
              <a:t>Per Board Policy 120 - Harassment Policy</a:t>
            </a:r>
            <a:endParaRPr b="1" sz="1000">
              <a:solidFill>
                <a:srgbClr val="113A85"/>
              </a:solidFill>
              <a:latin typeface="Playfair Display"/>
              <a:ea typeface="Playfair Display"/>
              <a:cs typeface="Playfair Display"/>
              <a:sym typeface="Playfair Display"/>
            </a:endParaRPr>
          </a:p>
          <a:p>
            <a:pPr indent="0" lvl="0" marL="0" marR="208530" rtl="0" algn="l">
              <a:lnSpc>
                <a:spcPct val="109654"/>
              </a:lnSpc>
              <a:spcBef>
                <a:spcPts val="0"/>
              </a:spcBef>
              <a:spcAft>
                <a:spcPts val="0"/>
              </a:spcAft>
              <a:buNone/>
            </a:pPr>
            <a:r>
              <a:t/>
            </a:r>
            <a:endParaRPr sz="1000">
              <a:solidFill>
                <a:srgbClr val="113A85"/>
              </a:solidFill>
              <a:latin typeface="Impact"/>
              <a:ea typeface="Impact"/>
              <a:cs typeface="Impact"/>
              <a:sym typeface="Impact"/>
            </a:endParaRPr>
          </a:p>
          <a:p>
            <a:pPr indent="0" lvl="0" marL="0" rtl="0" algn="l">
              <a:spcBef>
                <a:spcPts val="0"/>
              </a:spcBef>
              <a:spcAft>
                <a:spcPts val="0"/>
              </a:spcAft>
              <a:buNone/>
            </a:pPr>
            <a:r>
              <a:rPr lang="en" sz="1000">
                <a:solidFill>
                  <a:schemeClr val="dk1"/>
                </a:solidFill>
                <a:latin typeface="Impact"/>
                <a:ea typeface="Impact"/>
                <a:cs typeface="Impact"/>
                <a:sym typeface="Impact"/>
              </a:rPr>
              <a:t>Responsibilities of Staff</a:t>
            </a:r>
            <a:r>
              <a:rPr b="1" lang="en" sz="1000">
                <a:solidFill>
                  <a:schemeClr val="dk1"/>
                </a:solidFill>
                <a:latin typeface="Montserrat"/>
                <a:ea typeface="Montserrat"/>
                <a:cs typeface="Montserrat"/>
                <a:sym typeface="Montserrat"/>
              </a:rPr>
              <a:t> </a:t>
            </a:r>
            <a:endParaRPr b="1" sz="1000">
              <a:solidFill>
                <a:schemeClr val="dk1"/>
              </a:solidFill>
              <a:latin typeface="Montserrat"/>
              <a:ea typeface="Montserrat"/>
              <a:cs typeface="Montserrat"/>
              <a:sym typeface="Montserrat"/>
            </a:endParaRPr>
          </a:p>
          <a:p>
            <a:pPr indent="0" lvl="0" marL="0" marR="216142" rtl="0" algn="l">
              <a:lnSpc>
                <a:spcPct val="109997"/>
              </a:lnSpc>
              <a:spcBef>
                <a:spcPts val="0"/>
              </a:spcBef>
              <a:spcAft>
                <a:spcPts val="0"/>
              </a:spcAft>
              <a:buNone/>
            </a:pPr>
            <a:r>
              <a:rPr lang="en" sz="1000">
                <a:solidFill>
                  <a:schemeClr val="dk1"/>
                </a:solidFill>
                <a:latin typeface="Montserrat"/>
                <a:ea typeface="Montserrat"/>
                <a:cs typeface="Montserrat"/>
                <a:sym typeface="Montserrat"/>
              </a:rPr>
              <a:t>Our staff establishes a positive school climate in which structure, support and encouragement are provided to assist in understanding the importance of education and developing a sense of self-awareness and responsibility while positively contributing to society. </a:t>
            </a:r>
            <a:endParaRPr sz="1000">
              <a:solidFill>
                <a:schemeClr val="dk1"/>
              </a:solidFill>
              <a:latin typeface="Montserrat"/>
              <a:ea typeface="Montserrat"/>
              <a:cs typeface="Montserrat"/>
              <a:sym typeface="Montserrat"/>
            </a:endParaRPr>
          </a:p>
          <a:p>
            <a:pPr indent="0" lvl="0" marL="0" marR="216142" rtl="0" algn="l">
              <a:lnSpc>
                <a:spcPct val="109997"/>
              </a:lnSpc>
              <a:spcBef>
                <a:spcPts val="0"/>
              </a:spcBef>
              <a:spcAft>
                <a:spcPts val="0"/>
              </a:spcAft>
              <a:buNone/>
            </a:pPr>
            <a:r>
              <a:t/>
            </a:r>
            <a:endParaRPr sz="1000">
              <a:solidFill>
                <a:schemeClr val="dk1"/>
              </a:solidFill>
              <a:latin typeface="Montserrat"/>
              <a:ea typeface="Montserrat"/>
              <a:cs typeface="Montserrat"/>
              <a:sym typeface="Montserrat"/>
            </a:endParaRPr>
          </a:p>
          <a:p>
            <a:pPr indent="0" lvl="0" marL="0" marR="216142" rtl="0" algn="l">
              <a:lnSpc>
                <a:spcPct val="109997"/>
              </a:lnSpc>
              <a:spcBef>
                <a:spcPts val="0"/>
              </a:spcBef>
              <a:spcAft>
                <a:spcPts val="0"/>
              </a:spcAft>
              <a:buNone/>
            </a:pPr>
            <a:r>
              <a:rPr i="1" lang="en" sz="1000">
                <a:solidFill>
                  <a:schemeClr val="dk1"/>
                </a:solidFill>
                <a:latin typeface="Montserrat"/>
                <a:ea typeface="Montserrat"/>
                <a:cs typeface="Montserrat"/>
                <a:sym typeface="Montserrat"/>
              </a:rPr>
              <a:t>Namao staff will ensure that: </a:t>
            </a:r>
            <a:endParaRPr i="1" sz="1000">
              <a:solidFill>
                <a:schemeClr val="dk1"/>
              </a:solidFill>
              <a:latin typeface="Montserrat"/>
              <a:ea typeface="Montserrat"/>
              <a:cs typeface="Montserrat"/>
              <a:sym typeface="Montserrat"/>
            </a:endParaRPr>
          </a:p>
          <a:p>
            <a:pPr indent="-292100" lvl="0" marL="457200" marR="502728" rtl="0" algn="l">
              <a:lnSpc>
                <a:spcPct val="110455"/>
              </a:lnSpc>
              <a:spcBef>
                <a:spcPts val="0"/>
              </a:spcBef>
              <a:spcAft>
                <a:spcPts val="0"/>
              </a:spcAft>
              <a:buClr>
                <a:schemeClr val="dk1"/>
              </a:buClr>
              <a:buSzPts val="1000"/>
              <a:buFont typeface="Montserrat"/>
              <a:buChar char="●"/>
            </a:pPr>
            <a:r>
              <a:rPr lang="en" sz="1000">
                <a:solidFill>
                  <a:schemeClr val="dk1"/>
                </a:solidFill>
                <a:latin typeface="Montserrat"/>
                <a:ea typeface="Montserrat"/>
                <a:cs typeface="Montserrat"/>
                <a:sym typeface="Montserrat"/>
              </a:rPr>
              <a:t>They build positive and productive relationships with students, parents/guardians, peers and others in the school and the local community to support student learning. </a:t>
            </a:r>
            <a:endParaRPr sz="1000">
              <a:solidFill>
                <a:schemeClr val="dk1"/>
              </a:solidFill>
              <a:latin typeface="Montserrat"/>
              <a:ea typeface="Montserrat"/>
              <a:cs typeface="Montserrat"/>
              <a:sym typeface="Montserrat"/>
            </a:endParaRPr>
          </a:p>
          <a:p>
            <a:pPr indent="-292100" lvl="0" marL="457200" marR="502728" rtl="0" algn="l">
              <a:lnSpc>
                <a:spcPct val="110455"/>
              </a:lnSpc>
              <a:spcBef>
                <a:spcPts val="0"/>
              </a:spcBef>
              <a:spcAft>
                <a:spcPts val="0"/>
              </a:spcAft>
              <a:buClr>
                <a:schemeClr val="dk1"/>
              </a:buClr>
              <a:buSzPts val="1000"/>
              <a:buFont typeface="Montserrat"/>
              <a:buChar char="●"/>
            </a:pPr>
            <a:r>
              <a:rPr lang="en" sz="1000">
                <a:solidFill>
                  <a:schemeClr val="dk1"/>
                </a:solidFill>
                <a:latin typeface="Montserrat"/>
                <a:ea typeface="Montserrat"/>
                <a:cs typeface="Montserrat"/>
                <a:sym typeface="Montserrat"/>
              </a:rPr>
              <a:t>They establish, promote and sustain inclusive learning environments where diversity is embraced, and every student is welcomed, cared for, respected and safe.</a:t>
            </a:r>
            <a:endParaRPr sz="1000">
              <a:solidFill>
                <a:schemeClr val="dk1"/>
              </a:solidFill>
              <a:latin typeface="Montserrat"/>
              <a:ea typeface="Montserrat"/>
              <a:cs typeface="Montserrat"/>
              <a:sym typeface="Montserrat"/>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pic>
        <p:nvPicPr>
          <p:cNvPr id="140" name="Google Shape;140;p21"/>
          <p:cNvPicPr preferRelativeResize="0"/>
          <p:nvPr/>
        </p:nvPicPr>
        <p:blipFill>
          <a:blip r:embed="rId3">
            <a:alphaModFix amt="10000"/>
          </a:blip>
          <a:stretch>
            <a:fillRect/>
          </a:stretch>
        </p:blipFill>
        <p:spPr>
          <a:xfrm>
            <a:off x="23475" y="1301400"/>
            <a:ext cx="7291725" cy="7291725"/>
          </a:xfrm>
          <a:prstGeom prst="rect">
            <a:avLst/>
          </a:prstGeom>
          <a:noFill/>
          <a:ln>
            <a:noFill/>
          </a:ln>
        </p:spPr>
      </p:pic>
      <p:sp>
        <p:nvSpPr>
          <p:cNvPr id="141" name="Google Shape;141;p21"/>
          <p:cNvSpPr txBox="1"/>
          <p:nvPr/>
        </p:nvSpPr>
        <p:spPr>
          <a:xfrm>
            <a:off x="807875" y="685800"/>
            <a:ext cx="5329200" cy="615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2800">
              <a:solidFill>
                <a:schemeClr val="dk1"/>
              </a:solidFill>
              <a:latin typeface="Playfair Display"/>
              <a:ea typeface="Playfair Display"/>
              <a:cs typeface="Playfair Display"/>
              <a:sym typeface="Playfair Display"/>
            </a:endParaRPr>
          </a:p>
        </p:txBody>
      </p:sp>
      <p:sp>
        <p:nvSpPr>
          <p:cNvPr id="142" name="Google Shape;142;p21"/>
          <p:cNvSpPr txBox="1"/>
          <p:nvPr/>
        </p:nvSpPr>
        <p:spPr>
          <a:xfrm>
            <a:off x="495300" y="320950"/>
            <a:ext cx="6324600" cy="8097900"/>
          </a:xfrm>
          <a:prstGeom prst="rect">
            <a:avLst/>
          </a:prstGeom>
          <a:noFill/>
          <a:ln>
            <a:noFill/>
          </a:ln>
        </p:spPr>
        <p:txBody>
          <a:bodyPr anchorCtr="0" anchor="t" bIns="91425" lIns="91425" spcFirstLastPara="1" rIns="91425" wrap="square" tIns="91425">
            <a:spAutoFit/>
          </a:bodyPr>
          <a:lstStyle/>
          <a:p>
            <a:pPr indent="-292100" lvl="0" marL="457200" marR="502728" rtl="0" algn="l">
              <a:lnSpc>
                <a:spcPct val="110455"/>
              </a:lnSpc>
              <a:spcBef>
                <a:spcPts val="0"/>
              </a:spcBef>
              <a:spcAft>
                <a:spcPts val="0"/>
              </a:spcAft>
              <a:buClr>
                <a:schemeClr val="dk1"/>
              </a:buClr>
              <a:buSzPts val="1000"/>
              <a:buFont typeface="Montserrat"/>
              <a:buChar char="●"/>
            </a:pPr>
            <a:r>
              <a:rPr lang="en" sz="1000">
                <a:solidFill>
                  <a:schemeClr val="dk1"/>
                </a:solidFill>
                <a:latin typeface="Montserrat"/>
                <a:ea typeface="Montserrat"/>
                <a:cs typeface="Montserrat"/>
                <a:sym typeface="Montserrat"/>
              </a:rPr>
              <a:t>Students and staff have the right to learn and work in an environment that respects diversity and promotes equity, inclusion and human rights.</a:t>
            </a:r>
            <a:endParaRPr sz="1000">
              <a:solidFill>
                <a:schemeClr val="dk1"/>
              </a:solidFill>
              <a:latin typeface="Montserrat"/>
              <a:ea typeface="Montserrat"/>
              <a:cs typeface="Montserrat"/>
              <a:sym typeface="Montserrat"/>
            </a:endParaRPr>
          </a:p>
          <a:p>
            <a:pPr indent="-292100" lvl="0" marL="457200" marR="502728" rtl="0" algn="l">
              <a:lnSpc>
                <a:spcPct val="110455"/>
              </a:lnSpc>
              <a:spcBef>
                <a:spcPts val="0"/>
              </a:spcBef>
              <a:spcAft>
                <a:spcPts val="0"/>
              </a:spcAft>
              <a:buClr>
                <a:schemeClr val="dk1"/>
              </a:buClr>
              <a:buSzPts val="1000"/>
              <a:buFont typeface="Montserrat"/>
              <a:buChar char="●"/>
            </a:pPr>
            <a:r>
              <a:rPr lang="en" sz="1000">
                <a:solidFill>
                  <a:schemeClr val="dk1"/>
                </a:solidFill>
                <a:latin typeface="Montserrat"/>
                <a:ea typeface="Montserrat"/>
                <a:cs typeface="Montserrat"/>
                <a:sym typeface="Montserrat"/>
              </a:rPr>
              <a:t>Appropriate behaviour is consistently modelled, encouraged and complimented, thus increasing student self-esteem and reinforcing positive behaviours. </a:t>
            </a:r>
            <a:endParaRPr sz="1000">
              <a:solidFill>
                <a:schemeClr val="dk1"/>
              </a:solidFill>
              <a:latin typeface="Montserrat"/>
              <a:ea typeface="Montserrat"/>
              <a:cs typeface="Montserrat"/>
              <a:sym typeface="Montserrat"/>
            </a:endParaRPr>
          </a:p>
          <a:p>
            <a:pPr indent="-292100" lvl="0" marL="457200" marR="502728" rtl="0" algn="l">
              <a:lnSpc>
                <a:spcPct val="110455"/>
              </a:lnSpc>
              <a:spcBef>
                <a:spcPts val="0"/>
              </a:spcBef>
              <a:spcAft>
                <a:spcPts val="0"/>
              </a:spcAft>
              <a:buClr>
                <a:schemeClr val="dk1"/>
              </a:buClr>
              <a:buSzPts val="1000"/>
              <a:buFont typeface="Montserrat"/>
              <a:buChar char="●"/>
            </a:pPr>
            <a:r>
              <a:rPr lang="en" sz="1000">
                <a:solidFill>
                  <a:schemeClr val="dk1"/>
                </a:solidFill>
                <a:latin typeface="Montserrat"/>
                <a:ea typeface="Montserrat"/>
                <a:cs typeface="Montserrat"/>
                <a:sym typeface="Montserrat"/>
              </a:rPr>
              <a:t>Ongoing communication exists between staff and parents to encourage and provide the opportunity for active and constructive parental involvement in their children's education. </a:t>
            </a:r>
            <a:endParaRPr b="1" sz="1000">
              <a:solidFill>
                <a:schemeClr val="dk1"/>
              </a:solidFill>
              <a:latin typeface="Montserrat"/>
              <a:ea typeface="Montserrat"/>
              <a:cs typeface="Montserrat"/>
              <a:sym typeface="Montserrat"/>
            </a:endParaRPr>
          </a:p>
          <a:p>
            <a:pPr indent="0" lvl="0" marL="0" marR="208530" rtl="0" algn="l">
              <a:lnSpc>
                <a:spcPct val="109654"/>
              </a:lnSpc>
              <a:spcBef>
                <a:spcPts val="0"/>
              </a:spcBef>
              <a:spcAft>
                <a:spcPts val="0"/>
              </a:spcAft>
              <a:buClr>
                <a:schemeClr val="dk1"/>
              </a:buClr>
              <a:buSzPts val="1100"/>
              <a:buFont typeface="Arial"/>
              <a:buNone/>
            </a:pPr>
            <a:r>
              <a:t/>
            </a:r>
            <a:endParaRPr sz="1000">
              <a:solidFill>
                <a:schemeClr val="dk1"/>
              </a:solidFill>
              <a:latin typeface="Impact"/>
              <a:ea typeface="Impact"/>
              <a:cs typeface="Impact"/>
              <a:sym typeface="Impact"/>
            </a:endParaRPr>
          </a:p>
          <a:p>
            <a:pPr indent="0" lvl="0" marL="0" rtl="0" algn="l">
              <a:spcBef>
                <a:spcPts val="0"/>
              </a:spcBef>
              <a:spcAft>
                <a:spcPts val="0"/>
              </a:spcAft>
              <a:buNone/>
            </a:pPr>
            <a:r>
              <a:rPr lang="en" sz="1000">
                <a:solidFill>
                  <a:schemeClr val="dk1"/>
                </a:solidFill>
                <a:latin typeface="Impact"/>
                <a:ea typeface="Impact"/>
                <a:cs typeface="Impact"/>
                <a:sym typeface="Impact"/>
              </a:rPr>
              <a:t>Responsibilities of Parents </a:t>
            </a:r>
            <a:endParaRPr sz="1000">
              <a:solidFill>
                <a:schemeClr val="dk1"/>
              </a:solidFill>
              <a:latin typeface="Impact"/>
              <a:ea typeface="Impact"/>
              <a:cs typeface="Impact"/>
              <a:sym typeface="Impact"/>
            </a:endParaRPr>
          </a:p>
          <a:p>
            <a:pPr indent="0" lvl="0" marL="0" marR="371030" rtl="0" algn="l">
              <a:lnSpc>
                <a:spcPct val="109539"/>
              </a:lnSpc>
              <a:spcBef>
                <a:spcPts val="0"/>
              </a:spcBef>
              <a:spcAft>
                <a:spcPts val="0"/>
              </a:spcAft>
              <a:buNone/>
            </a:pPr>
            <a:r>
              <a:rPr lang="en" sz="1000">
                <a:solidFill>
                  <a:schemeClr val="dk1"/>
                </a:solidFill>
                <a:latin typeface="Montserrat"/>
                <a:ea typeface="Montserrat"/>
                <a:cs typeface="Montserrat"/>
                <a:sym typeface="Montserrat"/>
              </a:rPr>
              <a:t>Parents ensure their children are ready to learn and help them to make positive and consistent progress toward their academic goals. </a:t>
            </a:r>
            <a:endParaRPr sz="1000">
              <a:solidFill>
                <a:schemeClr val="dk1"/>
              </a:solidFill>
              <a:latin typeface="Montserrat"/>
              <a:ea typeface="Montserrat"/>
              <a:cs typeface="Montserrat"/>
              <a:sym typeface="Montserrat"/>
            </a:endParaRPr>
          </a:p>
          <a:p>
            <a:pPr indent="981" lvl="0" marL="230563" marR="371030" rtl="0" algn="l">
              <a:lnSpc>
                <a:spcPct val="109539"/>
              </a:lnSpc>
              <a:spcBef>
                <a:spcPts val="0"/>
              </a:spcBef>
              <a:spcAft>
                <a:spcPts val="0"/>
              </a:spcAft>
              <a:buNone/>
            </a:pPr>
            <a:r>
              <a:t/>
            </a:r>
            <a:endParaRPr sz="1000">
              <a:solidFill>
                <a:schemeClr val="dk1"/>
              </a:solidFill>
              <a:latin typeface="Montserrat"/>
              <a:ea typeface="Montserrat"/>
              <a:cs typeface="Montserrat"/>
              <a:sym typeface="Montserrat"/>
            </a:endParaRPr>
          </a:p>
          <a:p>
            <a:pPr indent="981" lvl="0" marL="230563" marR="371030" rtl="0" algn="l">
              <a:lnSpc>
                <a:spcPct val="109539"/>
              </a:lnSpc>
              <a:spcBef>
                <a:spcPts val="0"/>
              </a:spcBef>
              <a:spcAft>
                <a:spcPts val="0"/>
              </a:spcAft>
              <a:buNone/>
            </a:pPr>
            <a:r>
              <a:rPr i="1" lang="en" sz="1000">
                <a:solidFill>
                  <a:schemeClr val="dk1"/>
                </a:solidFill>
                <a:latin typeface="Montserrat"/>
                <a:ea typeface="Montserrat"/>
                <a:cs typeface="Montserrat"/>
                <a:sym typeface="Montserrat"/>
              </a:rPr>
              <a:t>The role of the parent with respect to education includes the following:</a:t>
            </a:r>
            <a:endParaRPr i="1" sz="1000">
              <a:solidFill>
                <a:schemeClr val="dk1"/>
              </a:solidFill>
              <a:latin typeface="Montserrat"/>
              <a:ea typeface="Montserrat"/>
              <a:cs typeface="Montserrat"/>
              <a:sym typeface="Montserrat"/>
            </a:endParaRPr>
          </a:p>
          <a:p>
            <a:pPr indent="981" lvl="0" marL="230563" marR="371030" rtl="0" algn="l">
              <a:lnSpc>
                <a:spcPct val="109539"/>
              </a:lnSpc>
              <a:spcBef>
                <a:spcPts val="0"/>
              </a:spcBef>
              <a:spcAft>
                <a:spcPts val="0"/>
              </a:spcAft>
              <a:buNone/>
            </a:pPr>
            <a:r>
              <a:t/>
            </a:r>
            <a:endParaRPr i="1" sz="1000">
              <a:solidFill>
                <a:schemeClr val="dk1"/>
              </a:solidFill>
              <a:latin typeface="Montserrat"/>
              <a:ea typeface="Montserrat"/>
              <a:cs typeface="Montserrat"/>
              <a:sym typeface="Montserrat"/>
            </a:endParaRPr>
          </a:p>
          <a:p>
            <a:pPr indent="-292100" lvl="0" marL="457200" marR="371030" rtl="0" algn="l">
              <a:lnSpc>
                <a:spcPct val="109539"/>
              </a:lnSpc>
              <a:spcBef>
                <a:spcPts val="0"/>
              </a:spcBef>
              <a:spcAft>
                <a:spcPts val="0"/>
              </a:spcAft>
              <a:buClr>
                <a:schemeClr val="dk1"/>
              </a:buClr>
              <a:buSzPts val="1000"/>
              <a:buFont typeface="Montserrat"/>
              <a:buChar char="●"/>
            </a:pPr>
            <a:r>
              <a:rPr lang="en" sz="1000">
                <a:solidFill>
                  <a:schemeClr val="dk1"/>
                </a:solidFill>
                <a:latin typeface="Montserrat"/>
                <a:ea typeface="Montserrat"/>
                <a:cs typeface="Montserrat"/>
                <a:sym typeface="Montserrat"/>
              </a:rPr>
              <a:t>Establish a positive learning atmosphere in the home </a:t>
            </a:r>
            <a:endParaRPr sz="1000">
              <a:solidFill>
                <a:schemeClr val="dk1"/>
              </a:solidFill>
              <a:latin typeface="Montserrat"/>
              <a:ea typeface="Montserrat"/>
              <a:cs typeface="Montserrat"/>
              <a:sym typeface="Montserrat"/>
            </a:endParaRPr>
          </a:p>
          <a:p>
            <a:pPr indent="-292100" lvl="0" marL="457200" marR="371030" rtl="0" algn="l">
              <a:lnSpc>
                <a:spcPct val="109539"/>
              </a:lnSpc>
              <a:spcBef>
                <a:spcPts val="0"/>
              </a:spcBef>
              <a:spcAft>
                <a:spcPts val="0"/>
              </a:spcAft>
              <a:buClr>
                <a:schemeClr val="dk1"/>
              </a:buClr>
              <a:buSzPts val="1000"/>
              <a:buFont typeface="Montserrat"/>
              <a:buChar char="●"/>
            </a:pPr>
            <a:r>
              <a:rPr lang="en" sz="1000">
                <a:solidFill>
                  <a:schemeClr val="dk1"/>
                </a:solidFill>
                <a:latin typeface="Montserrat"/>
                <a:ea typeface="Montserrat"/>
                <a:cs typeface="Montserrat"/>
                <a:sym typeface="Montserrat"/>
              </a:rPr>
              <a:t>Support the staff in assisting your child in understanding, respecting and following school expectations. </a:t>
            </a:r>
            <a:endParaRPr sz="1000">
              <a:solidFill>
                <a:schemeClr val="dk1"/>
              </a:solidFill>
              <a:latin typeface="Montserrat"/>
              <a:ea typeface="Montserrat"/>
              <a:cs typeface="Montserrat"/>
              <a:sym typeface="Montserrat"/>
            </a:endParaRPr>
          </a:p>
          <a:p>
            <a:pPr indent="-292100" lvl="0" marL="457200" marR="371030" rtl="0" algn="l">
              <a:lnSpc>
                <a:spcPct val="109539"/>
              </a:lnSpc>
              <a:spcBef>
                <a:spcPts val="0"/>
              </a:spcBef>
              <a:spcAft>
                <a:spcPts val="0"/>
              </a:spcAft>
              <a:buClr>
                <a:schemeClr val="dk1"/>
              </a:buClr>
              <a:buSzPts val="1000"/>
              <a:buFont typeface="Montserrat"/>
              <a:buChar char="●"/>
            </a:pPr>
            <a:r>
              <a:rPr lang="en" sz="1000">
                <a:solidFill>
                  <a:schemeClr val="dk1"/>
                </a:solidFill>
                <a:latin typeface="Montserrat"/>
                <a:ea typeface="Montserrat"/>
                <a:cs typeface="Montserrat"/>
                <a:sym typeface="Montserrat"/>
              </a:rPr>
              <a:t>Support your child by being actively involved. </a:t>
            </a:r>
            <a:endParaRPr sz="1000">
              <a:solidFill>
                <a:schemeClr val="dk1"/>
              </a:solidFill>
              <a:latin typeface="Montserrat"/>
              <a:ea typeface="Montserrat"/>
              <a:cs typeface="Montserrat"/>
              <a:sym typeface="Montserrat"/>
            </a:endParaRPr>
          </a:p>
          <a:p>
            <a:pPr indent="-292100" lvl="0" marL="457200" marR="371030" rtl="0" algn="l">
              <a:lnSpc>
                <a:spcPct val="109539"/>
              </a:lnSpc>
              <a:spcBef>
                <a:spcPts val="0"/>
              </a:spcBef>
              <a:spcAft>
                <a:spcPts val="0"/>
              </a:spcAft>
              <a:buClr>
                <a:schemeClr val="dk1"/>
              </a:buClr>
              <a:buSzPts val="1000"/>
              <a:buFont typeface="Montserrat"/>
              <a:buChar char="●"/>
            </a:pPr>
            <a:r>
              <a:rPr lang="en" sz="1000">
                <a:solidFill>
                  <a:schemeClr val="dk1"/>
                </a:solidFill>
                <a:latin typeface="Montserrat"/>
                <a:ea typeface="Montserrat"/>
                <a:cs typeface="Montserrat"/>
                <a:sym typeface="Montserrat"/>
              </a:rPr>
              <a:t>Maintaining communication with staff regarding your child’s academic and social progress</a:t>
            </a:r>
            <a:endParaRPr sz="1000">
              <a:solidFill>
                <a:schemeClr val="dk1"/>
              </a:solidFill>
              <a:latin typeface="Montserrat"/>
              <a:ea typeface="Montserrat"/>
              <a:cs typeface="Montserrat"/>
              <a:sym typeface="Montserrat"/>
            </a:endParaRPr>
          </a:p>
          <a:p>
            <a:pPr indent="-292100" lvl="0" marL="457200" marR="371030" rtl="0" algn="l">
              <a:lnSpc>
                <a:spcPct val="109539"/>
              </a:lnSpc>
              <a:spcBef>
                <a:spcPts val="0"/>
              </a:spcBef>
              <a:spcAft>
                <a:spcPts val="0"/>
              </a:spcAft>
              <a:buClr>
                <a:schemeClr val="dk1"/>
              </a:buClr>
              <a:buSzPts val="1000"/>
              <a:buFont typeface="Montserrat"/>
              <a:buChar char="●"/>
            </a:pPr>
            <a:r>
              <a:rPr lang="en" sz="1000" u="sng">
                <a:solidFill>
                  <a:srgbClr val="1155CC"/>
                </a:solidFill>
                <a:latin typeface="Montserrat"/>
                <a:ea typeface="Montserrat"/>
                <a:cs typeface="Montserrat"/>
                <a:sym typeface="Montserrat"/>
                <a:hlinkClick r:id="rId4">
                  <a:extLst>
                    <a:ext uri="{A12FA001-AC4F-418D-AE19-62706E023703}">
                      <ahyp:hlinkClr val="tx"/>
                    </a:ext>
                  </a:extLst>
                </a:hlinkClick>
              </a:rPr>
              <a:t>Encourage and support the regular and punctual attendance</a:t>
            </a:r>
            <a:r>
              <a:rPr lang="en" sz="1000">
                <a:solidFill>
                  <a:schemeClr val="dk1"/>
                </a:solidFill>
                <a:latin typeface="Montserrat"/>
                <a:ea typeface="Montserrat"/>
                <a:cs typeface="Montserrat"/>
                <a:sym typeface="Montserrat"/>
              </a:rPr>
              <a:t> of your child. </a:t>
            </a:r>
            <a:endParaRPr sz="1000">
              <a:solidFill>
                <a:schemeClr val="dk1"/>
              </a:solidFill>
              <a:latin typeface="Montserrat"/>
              <a:ea typeface="Montserrat"/>
              <a:cs typeface="Montserrat"/>
              <a:sym typeface="Montserrat"/>
            </a:endParaRPr>
          </a:p>
          <a:p>
            <a:pPr indent="-292100" lvl="0" marL="457200" marR="371030" rtl="0" algn="l">
              <a:lnSpc>
                <a:spcPct val="109539"/>
              </a:lnSpc>
              <a:spcBef>
                <a:spcPts val="0"/>
              </a:spcBef>
              <a:spcAft>
                <a:spcPts val="0"/>
              </a:spcAft>
              <a:buClr>
                <a:schemeClr val="dk1"/>
              </a:buClr>
              <a:buSzPts val="1000"/>
              <a:buFont typeface="Montserrat"/>
              <a:buChar char="●"/>
            </a:pPr>
            <a:r>
              <a:rPr lang="en" sz="1000">
                <a:solidFill>
                  <a:schemeClr val="dk1"/>
                </a:solidFill>
                <a:latin typeface="Montserrat"/>
                <a:ea typeface="Montserrat"/>
                <a:cs typeface="Montserrat"/>
                <a:sym typeface="Montserrat"/>
              </a:rPr>
              <a:t>Keep the staff apprised of necessary emergency information and ensure the school has emergency contact phone numbers so parents can be reached when needed.</a:t>
            </a:r>
            <a:endParaRPr sz="1000">
              <a:solidFill>
                <a:schemeClr val="dk1"/>
              </a:solidFill>
              <a:latin typeface="Montserrat"/>
              <a:ea typeface="Montserrat"/>
              <a:cs typeface="Montserrat"/>
              <a:sym typeface="Montserrat"/>
            </a:endParaRPr>
          </a:p>
          <a:p>
            <a:pPr indent="0" lvl="0" marL="457200" marR="371030" rtl="0" algn="l">
              <a:lnSpc>
                <a:spcPct val="109539"/>
              </a:lnSpc>
              <a:spcBef>
                <a:spcPts val="0"/>
              </a:spcBef>
              <a:spcAft>
                <a:spcPts val="0"/>
              </a:spcAft>
              <a:buNone/>
            </a:pPr>
            <a:r>
              <a:t/>
            </a:r>
            <a:endParaRPr sz="1000">
              <a:solidFill>
                <a:schemeClr val="dk1"/>
              </a:solidFill>
              <a:latin typeface="Montserrat"/>
              <a:ea typeface="Montserrat"/>
              <a:cs typeface="Montserrat"/>
              <a:sym typeface="Montserrat"/>
            </a:endParaRPr>
          </a:p>
          <a:p>
            <a:pPr indent="0" lvl="0" marL="0" marR="371030" rtl="0" algn="l">
              <a:lnSpc>
                <a:spcPct val="109539"/>
              </a:lnSpc>
              <a:spcBef>
                <a:spcPts val="0"/>
              </a:spcBef>
              <a:spcAft>
                <a:spcPts val="0"/>
              </a:spcAft>
              <a:buNone/>
            </a:pPr>
            <a:r>
              <a:rPr lang="en" sz="1000">
                <a:solidFill>
                  <a:schemeClr val="dk1"/>
                </a:solidFill>
                <a:latin typeface="Impact"/>
                <a:ea typeface="Impact"/>
                <a:cs typeface="Impact"/>
                <a:sym typeface="Impact"/>
              </a:rPr>
              <a:t>Avoidable Extended Absences During the School Year </a:t>
            </a:r>
            <a:endParaRPr sz="1000">
              <a:solidFill>
                <a:schemeClr val="dk1"/>
              </a:solidFill>
              <a:latin typeface="Impact"/>
              <a:ea typeface="Impact"/>
              <a:cs typeface="Impact"/>
              <a:sym typeface="Impact"/>
            </a:endParaRPr>
          </a:p>
          <a:p>
            <a:pPr indent="0" lvl="0" marL="0" marR="154969" rtl="0" algn="l">
              <a:lnSpc>
                <a:spcPct val="109789"/>
              </a:lnSpc>
              <a:spcBef>
                <a:spcPts val="0"/>
              </a:spcBef>
              <a:spcAft>
                <a:spcPts val="0"/>
              </a:spcAft>
              <a:buNone/>
            </a:pPr>
            <a:r>
              <a:rPr lang="en" sz="1000">
                <a:solidFill>
                  <a:srgbClr val="201F27"/>
                </a:solidFill>
                <a:latin typeface="Montserrat"/>
                <a:ea typeface="Montserrat"/>
                <a:cs typeface="Montserrat"/>
                <a:sym typeface="Montserrat"/>
              </a:rPr>
              <a:t>Sturgeon Public Schools believes regular school attendance is a significant contributing factor to student learning, positive connections at school, and student progress.</a:t>
            </a:r>
            <a:endParaRPr sz="1000">
              <a:solidFill>
                <a:srgbClr val="201F27"/>
              </a:solidFill>
              <a:latin typeface="Montserrat"/>
              <a:ea typeface="Montserrat"/>
              <a:cs typeface="Montserrat"/>
              <a:sym typeface="Montserrat"/>
            </a:endParaRPr>
          </a:p>
          <a:p>
            <a:pPr indent="0" lvl="0" marL="0" marR="154969" rtl="0" algn="l">
              <a:lnSpc>
                <a:spcPct val="109789"/>
              </a:lnSpc>
              <a:spcBef>
                <a:spcPts val="0"/>
              </a:spcBef>
              <a:spcAft>
                <a:spcPts val="0"/>
              </a:spcAft>
              <a:buNone/>
            </a:pPr>
            <a:r>
              <a:t/>
            </a:r>
            <a:endParaRPr sz="1000">
              <a:solidFill>
                <a:srgbClr val="201F27"/>
              </a:solidFill>
              <a:latin typeface="Montserrat"/>
              <a:ea typeface="Montserrat"/>
              <a:cs typeface="Montserrat"/>
              <a:sym typeface="Montserrat"/>
            </a:endParaRPr>
          </a:p>
          <a:p>
            <a:pPr indent="0" lvl="0" marL="0" marR="154969" rtl="0" algn="l">
              <a:lnSpc>
                <a:spcPct val="109789"/>
              </a:lnSpc>
              <a:spcBef>
                <a:spcPts val="0"/>
              </a:spcBef>
              <a:spcAft>
                <a:spcPts val="0"/>
              </a:spcAft>
              <a:buNone/>
            </a:pPr>
            <a:r>
              <a:rPr lang="en" sz="1000">
                <a:solidFill>
                  <a:schemeClr val="dk1"/>
                </a:solidFill>
                <a:latin typeface="Montserrat"/>
                <a:ea typeface="Montserrat"/>
                <a:cs typeface="Montserrat"/>
                <a:sym typeface="Montserrat"/>
              </a:rPr>
              <a:t>Parents/guardians sometimes choose to take students out of school for extended periods for vacations, hunting, working at a place of employment, or other unavoidable reasons. In these  situations, the school may not excuse these absences but mark them as “parent aware.” Regular class attendance is essential for maximizing achievement. </a:t>
            </a:r>
            <a:endParaRPr sz="1000">
              <a:solidFill>
                <a:schemeClr val="dk1"/>
              </a:solidFill>
              <a:latin typeface="Montserrat"/>
              <a:ea typeface="Montserrat"/>
              <a:cs typeface="Montserrat"/>
              <a:sym typeface="Montserrat"/>
            </a:endParaRPr>
          </a:p>
          <a:p>
            <a:pPr indent="0" lvl="0" marL="0" marR="154969" rtl="0" algn="l">
              <a:lnSpc>
                <a:spcPct val="109789"/>
              </a:lnSpc>
              <a:spcBef>
                <a:spcPts val="0"/>
              </a:spcBef>
              <a:spcAft>
                <a:spcPts val="0"/>
              </a:spcAft>
              <a:buNone/>
            </a:pPr>
            <a:r>
              <a:t/>
            </a:r>
            <a:endParaRPr sz="1000">
              <a:solidFill>
                <a:schemeClr val="dk1"/>
              </a:solidFill>
              <a:latin typeface="Montserrat"/>
              <a:ea typeface="Montserrat"/>
              <a:cs typeface="Montserrat"/>
              <a:sym typeface="Montserrat"/>
            </a:endParaRPr>
          </a:p>
          <a:p>
            <a:pPr indent="0" lvl="0" marL="0" marR="154969" rtl="0" algn="l">
              <a:lnSpc>
                <a:spcPct val="109789"/>
              </a:lnSpc>
              <a:spcBef>
                <a:spcPts val="0"/>
              </a:spcBef>
              <a:spcAft>
                <a:spcPts val="0"/>
              </a:spcAft>
              <a:buNone/>
            </a:pPr>
            <a:r>
              <a:rPr lang="en" sz="1000">
                <a:solidFill>
                  <a:schemeClr val="dk1"/>
                </a:solidFill>
                <a:latin typeface="Montserrat"/>
                <a:ea typeface="Montserrat"/>
                <a:cs typeface="Montserrat"/>
                <a:sym typeface="Montserrat"/>
              </a:rPr>
              <a:t>In addition, Namao School cannot reschedule PAT exams for these avoidable extended absences. If an avoidable extended absence is scheduled during the school year, The parent/guardian should inform the administration and the various subject teachers well before the event. The student will be responsible for obtaining notes and completing assignments during their absence. *</a:t>
            </a:r>
            <a:r>
              <a:rPr lang="en" sz="1000" u="sng">
                <a:solidFill>
                  <a:srgbClr val="1155CC"/>
                </a:solidFill>
                <a:latin typeface="Montserrat"/>
                <a:ea typeface="Montserrat"/>
                <a:cs typeface="Montserrat"/>
                <a:sym typeface="Montserrat"/>
                <a:hlinkClick r:id="rId5">
                  <a:extLst>
                    <a:ext uri="{A12FA001-AC4F-418D-AE19-62706E023703}">
                      <ahyp:hlinkClr val="tx"/>
                    </a:ext>
                  </a:extLst>
                </a:hlinkClick>
              </a:rPr>
              <a:t>Per AP905 - Student Attendance at School </a:t>
            </a:r>
            <a:endParaRPr sz="1000">
              <a:solidFill>
                <a:schemeClr val="dk1"/>
              </a:solidFill>
              <a:latin typeface="Montserrat"/>
              <a:ea typeface="Montserrat"/>
              <a:cs typeface="Montserrat"/>
              <a:sym typeface="Montserrat"/>
            </a:endParaRPr>
          </a:p>
          <a:p>
            <a:pPr indent="0" lvl="0" marL="0" marR="154969" rtl="0" algn="l">
              <a:lnSpc>
                <a:spcPct val="109789"/>
              </a:lnSpc>
              <a:spcBef>
                <a:spcPts val="0"/>
              </a:spcBef>
              <a:spcAft>
                <a:spcPts val="0"/>
              </a:spcAft>
              <a:buNone/>
            </a:pPr>
            <a:r>
              <a:t/>
            </a:r>
            <a:endParaRPr sz="1000">
              <a:solidFill>
                <a:schemeClr val="dk1"/>
              </a:solidFill>
              <a:latin typeface="Montserrat"/>
              <a:ea typeface="Montserrat"/>
              <a:cs typeface="Montserrat"/>
              <a:sym typeface="Montserrat"/>
            </a:endParaRPr>
          </a:p>
          <a:p>
            <a:pPr indent="0" lvl="0" marL="0" marR="154969" rtl="0" algn="l">
              <a:lnSpc>
                <a:spcPct val="109789"/>
              </a:lnSpc>
              <a:spcBef>
                <a:spcPts val="0"/>
              </a:spcBef>
              <a:spcAft>
                <a:spcPts val="0"/>
              </a:spcAft>
              <a:buNone/>
            </a:pPr>
            <a:r>
              <a:rPr lang="en" sz="1000">
                <a:solidFill>
                  <a:schemeClr val="dk1"/>
                </a:solidFill>
                <a:latin typeface="Montserrat"/>
                <a:ea typeface="Montserrat"/>
                <a:cs typeface="Montserrat"/>
                <a:sym typeface="Montserrat"/>
              </a:rPr>
              <a:t>After discussing extended absences with their teachers, students may find this information via classmates, Google Classroom/SeeSaw or other means.  The teacher may not provide homework packages before or during the extended absence. </a:t>
            </a:r>
            <a:endParaRPr sz="1000">
              <a:solidFill>
                <a:schemeClr val="dk1"/>
              </a:solidFill>
              <a:latin typeface="Montserrat"/>
              <a:ea typeface="Montserrat"/>
              <a:cs typeface="Montserrat"/>
              <a:sym typeface="Montserrat"/>
            </a:endParaRPr>
          </a:p>
          <a:p>
            <a:pPr indent="0" lvl="0" marL="0" marR="154969" rtl="0" algn="l">
              <a:lnSpc>
                <a:spcPct val="109789"/>
              </a:lnSpc>
              <a:spcBef>
                <a:spcPts val="0"/>
              </a:spcBef>
              <a:spcAft>
                <a:spcPts val="0"/>
              </a:spcAft>
              <a:buNone/>
            </a:pPr>
            <a:r>
              <a:t/>
            </a:r>
            <a:endParaRPr sz="1000">
              <a:solidFill>
                <a:schemeClr val="dk1"/>
              </a:solidFill>
              <a:latin typeface="Montserrat"/>
              <a:ea typeface="Montserrat"/>
              <a:cs typeface="Montserrat"/>
              <a:sym typeface="Montserrat"/>
            </a:endParaRPr>
          </a:p>
          <a:p>
            <a:pPr indent="0" lvl="0" marL="0" marR="154969" rtl="0" algn="l">
              <a:lnSpc>
                <a:spcPct val="109789"/>
              </a:lnSpc>
              <a:spcBef>
                <a:spcPts val="0"/>
              </a:spcBef>
              <a:spcAft>
                <a:spcPts val="0"/>
              </a:spcAft>
              <a:buNone/>
            </a:pPr>
            <a:r>
              <a:rPr lang="en" sz="1000">
                <a:solidFill>
                  <a:schemeClr val="dk1"/>
                </a:solidFill>
                <a:latin typeface="Montserrat"/>
                <a:ea typeface="Montserrat"/>
                <a:cs typeface="Montserrat"/>
                <a:sym typeface="Montserrat"/>
              </a:rPr>
              <a:t>Upon returning, the student must complete and turn in any required assignments and complete assessments within a reasonable amount of time, determined by the teacher. </a:t>
            </a:r>
            <a:endParaRPr sz="1000">
              <a:solidFill>
                <a:schemeClr val="dk1"/>
              </a:solidFill>
              <a:latin typeface="Montserrat"/>
              <a:ea typeface="Montserrat"/>
              <a:cs typeface="Montserrat"/>
              <a:sym typeface="Montserrat"/>
            </a:endParaRPr>
          </a:p>
          <a:p>
            <a:pPr indent="0" lvl="0" marL="0" marR="154969" rtl="0" algn="l">
              <a:lnSpc>
                <a:spcPct val="109789"/>
              </a:lnSpc>
              <a:spcBef>
                <a:spcPts val="0"/>
              </a:spcBef>
              <a:spcAft>
                <a:spcPts val="0"/>
              </a:spcAft>
              <a:buNone/>
            </a:pPr>
            <a:r>
              <a:t/>
            </a:r>
            <a:endParaRPr sz="1000">
              <a:solidFill>
                <a:schemeClr val="dk1"/>
              </a:solidFill>
              <a:latin typeface="Montserrat"/>
              <a:ea typeface="Montserrat"/>
              <a:cs typeface="Montserrat"/>
              <a:sym typeface="Montserrat"/>
            </a:endParaRPr>
          </a:p>
          <a:p>
            <a:pPr indent="0" lvl="0" marL="0" marR="371030" rtl="0" algn="l">
              <a:lnSpc>
                <a:spcPct val="109539"/>
              </a:lnSpc>
              <a:spcBef>
                <a:spcPts val="0"/>
              </a:spcBef>
              <a:spcAft>
                <a:spcPts val="0"/>
              </a:spcAft>
              <a:buNone/>
            </a:pPr>
            <a:r>
              <a:t/>
            </a:r>
            <a:endParaRPr sz="1000">
              <a:solidFill>
                <a:schemeClr val="dk1"/>
              </a:solidFill>
              <a:latin typeface="Montserrat"/>
              <a:ea typeface="Montserrat"/>
              <a:cs typeface="Montserrat"/>
              <a:sym typeface="Montserrat"/>
            </a:endParaRPr>
          </a:p>
        </p:txBody>
      </p:sp>
      <p:sp>
        <p:nvSpPr>
          <p:cNvPr id="143" name="Google Shape;143;p21"/>
          <p:cNvSpPr txBox="1"/>
          <p:nvPr>
            <p:ph idx="12" type="sldNum"/>
          </p:nvPr>
        </p:nvSpPr>
        <p:spPr>
          <a:xfrm>
            <a:off x="6777966" y="9119180"/>
            <a:ext cx="438900" cy="7698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